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notesMasterIdLst>
    <p:notesMasterId r:id="rId35"/>
  </p:notesMasterIdLst>
  <p:sldIdLst>
    <p:sldId id="282" r:id="rId4"/>
    <p:sldId id="257" r:id="rId5"/>
    <p:sldId id="288" r:id="rId6"/>
    <p:sldId id="287" r:id="rId7"/>
    <p:sldId id="292" r:id="rId8"/>
    <p:sldId id="289" r:id="rId9"/>
    <p:sldId id="293" r:id="rId10"/>
    <p:sldId id="294" r:id="rId11"/>
    <p:sldId id="295" r:id="rId12"/>
    <p:sldId id="296" r:id="rId13"/>
    <p:sldId id="297" r:id="rId14"/>
    <p:sldId id="298" r:id="rId15"/>
    <p:sldId id="299" r:id="rId16"/>
    <p:sldId id="300" r:id="rId17"/>
    <p:sldId id="305" r:id="rId18"/>
    <p:sldId id="302" r:id="rId19"/>
    <p:sldId id="290" r:id="rId20"/>
    <p:sldId id="285" r:id="rId21"/>
    <p:sldId id="306" r:id="rId22"/>
    <p:sldId id="307" r:id="rId23"/>
    <p:sldId id="309" r:id="rId24"/>
    <p:sldId id="308" r:id="rId25"/>
    <p:sldId id="310" r:id="rId26"/>
    <p:sldId id="311" r:id="rId27"/>
    <p:sldId id="312" r:id="rId28"/>
    <p:sldId id="313" r:id="rId29"/>
    <p:sldId id="291" r:id="rId30"/>
    <p:sldId id="284" r:id="rId31"/>
    <p:sldId id="314" r:id="rId32"/>
    <p:sldId id="283" r:id="rId33"/>
    <p:sldId id="31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p15:clr>
            <a:srgbClr val="A4A3A4"/>
          </p15:clr>
        </p15:guide>
        <p15:guide id="2" pos="2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AB2BC"/>
    <a:srgbClr val="FFFF00"/>
    <a:srgbClr val="00936C"/>
    <a:srgbClr val="DE1279"/>
    <a:srgbClr val="625BC4"/>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5226" autoAdjust="0"/>
  </p:normalViewPr>
  <p:slideViewPr>
    <p:cSldViewPr snapToGrid="0" snapToObjects="1" showGuides="1">
      <p:cViewPr varScale="1">
        <p:scale>
          <a:sx n="99" d="100"/>
          <a:sy n="99" d="100"/>
        </p:scale>
        <p:origin x="2154" y="84"/>
      </p:cViewPr>
      <p:guideLst>
        <p:guide orient="horz" pos="2168"/>
        <p:guide pos="28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DE1279"/>
              </a:solidFill>
            </c:spPr>
          </c:dPt>
          <c:dPt>
            <c:idx val="1"/>
            <c:bubble3D val="0"/>
            <c:spPr>
              <a:solidFill>
                <a:srgbClr val="625BC4"/>
              </a:solidFill>
            </c:spPr>
          </c:dPt>
          <c:dPt>
            <c:idx val="2"/>
            <c:bubble3D val="0"/>
            <c:spPr>
              <a:solidFill>
                <a:srgbClr val="4AB2BC"/>
              </a:solidFill>
            </c:spPr>
          </c:dPt>
          <c:dPt>
            <c:idx val="3"/>
            <c:bubble3D val="0"/>
            <c:spPr>
              <a:solidFill>
                <a:srgbClr val="00936C"/>
              </a:solidFill>
            </c:spPr>
          </c:dPt>
          <c:dPt>
            <c:idx val="4"/>
            <c:bubble3D val="0"/>
            <c:spPr>
              <a:solidFill>
                <a:srgbClr val="FFFF01"/>
              </a:solidFill>
            </c:spPr>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DE1279"/>
              </a:solidFill>
            </c:spPr>
          </c:dPt>
          <c:dPt>
            <c:idx val="1"/>
            <c:bubble3D val="0"/>
            <c:spPr>
              <a:solidFill>
                <a:srgbClr val="625BC4"/>
              </a:solidFill>
            </c:spPr>
          </c:dPt>
          <c:dPt>
            <c:idx val="2"/>
            <c:bubble3D val="0"/>
            <c:spPr>
              <a:solidFill>
                <a:srgbClr val="4AB2BC"/>
              </a:solidFill>
            </c:spPr>
          </c:dPt>
          <c:dPt>
            <c:idx val="3"/>
            <c:bubble3D val="0"/>
            <c:spPr>
              <a:solidFill>
                <a:srgbClr val="00936C"/>
              </a:solidFill>
            </c:spPr>
          </c:dPt>
          <c:dPt>
            <c:idx val="4"/>
            <c:bubble3D val="0"/>
            <c:spPr>
              <a:solidFill>
                <a:srgbClr val="FFFF01"/>
              </a:solidFill>
            </c:spPr>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legend>
      <c:legendPos val="r"/>
      <c:legendEntry>
        <c:idx val="0"/>
        <c:txPr>
          <a:bodyPr/>
          <a:lstStyle/>
          <a:p>
            <a:pPr>
              <a:defRPr>
                <a:latin typeface="Arial" panose="020B0604020202020204" pitchFamily="34" charset="0"/>
                <a:cs typeface="Arial" panose="020B0604020202020204" pitchFamily="34" charset="0"/>
              </a:defRPr>
            </a:pPr>
            <a:endParaRPr lang="en-US"/>
          </a:p>
        </c:txPr>
      </c:legendEntry>
      <c:legendEntry>
        <c:idx val="1"/>
        <c:txPr>
          <a:bodyPr/>
          <a:lstStyle/>
          <a:p>
            <a:pPr>
              <a:defRPr>
                <a:latin typeface="Arial" panose="020B0604020202020204" pitchFamily="34" charset="0"/>
                <a:cs typeface="Arial" panose="020B0604020202020204" pitchFamily="34" charset="0"/>
              </a:defRPr>
            </a:pPr>
            <a:endParaRPr lang="en-US"/>
          </a:p>
        </c:txPr>
      </c:legendEntry>
      <c:legendEntry>
        <c:idx val="2"/>
        <c:txPr>
          <a:bodyPr/>
          <a:lstStyle/>
          <a:p>
            <a:pPr>
              <a:defRPr>
                <a:latin typeface="Arial" panose="020B0604020202020204" pitchFamily="34" charset="0"/>
                <a:cs typeface="Arial" panose="020B0604020202020204" pitchFamily="34" charset="0"/>
              </a:defRPr>
            </a:pPr>
            <a:endParaRPr lang="en-US"/>
          </a:p>
        </c:txPr>
      </c:legendEntry>
      <c:legendEntry>
        <c:idx val="3"/>
        <c:txPr>
          <a:bodyPr/>
          <a:lstStyle/>
          <a:p>
            <a:pPr>
              <a:defRPr>
                <a:latin typeface="Arial" panose="020B0604020202020204" pitchFamily="34" charset="0"/>
                <a:cs typeface="Arial" panose="020B0604020202020204" pitchFamily="34" charset="0"/>
              </a:defRPr>
            </a:pPr>
            <a:endParaRPr lang="en-US"/>
          </a:p>
        </c:txPr>
      </c:legendEntry>
      <c:legendEntry>
        <c:idx val="4"/>
        <c:txPr>
          <a:bodyPr/>
          <a:lstStyle/>
          <a:p>
            <a:pPr>
              <a:defRPr>
                <a:latin typeface="Arial" panose="020B0604020202020204" pitchFamily="34" charset="0"/>
                <a:cs typeface="Arial" panose="020B0604020202020204" pitchFamily="34" charset="0"/>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DE1279"/>
              </a:solidFill>
            </c:spPr>
          </c:dPt>
          <c:dPt>
            <c:idx val="1"/>
            <c:bubble3D val="0"/>
            <c:spPr>
              <a:solidFill>
                <a:schemeClr val="bg1">
                  <a:lumMod val="75000"/>
                </a:schemeClr>
              </a:solidFill>
            </c:spPr>
          </c:dPt>
          <c:dPt>
            <c:idx val="2"/>
            <c:bubble3D val="0"/>
            <c:spPr>
              <a:solidFill>
                <a:schemeClr val="bg1">
                  <a:lumMod val="75000"/>
                </a:schemeClr>
              </a:solidFill>
            </c:spPr>
          </c:dPt>
          <c:dPt>
            <c:idx val="3"/>
            <c:bubble3D val="0"/>
            <c:spPr>
              <a:solidFill>
                <a:schemeClr val="bg1">
                  <a:lumMod val="75000"/>
                </a:schemeClr>
              </a:solidFill>
            </c:spPr>
          </c:dPt>
          <c:dPt>
            <c:idx val="4"/>
            <c:bubble3D val="0"/>
            <c:spPr>
              <a:solidFill>
                <a:schemeClr val="bg1">
                  <a:lumMod val="75000"/>
                </a:schemeClr>
              </a:solidFill>
            </c:spPr>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spPr>
            <a:solidFill>
              <a:schemeClr val="bg1">
                <a:lumMod val="75000"/>
              </a:schemeClr>
            </a:solidFill>
          </c:spPr>
          <c:dPt>
            <c:idx val="0"/>
            <c:bubble3D val="0"/>
          </c:dPt>
          <c:dPt>
            <c:idx val="1"/>
            <c:bubble3D val="0"/>
            <c:spPr>
              <a:solidFill>
                <a:srgbClr val="625BC4"/>
              </a:solidFill>
            </c:spPr>
          </c:dPt>
          <c:dPt>
            <c:idx val="2"/>
            <c:bubble3D val="0"/>
          </c:dPt>
          <c:dPt>
            <c:idx val="3"/>
            <c:bubble3D val="0"/>
          </c:dPt>
          <c:dPt>
            <c:idx val="4"/>
            <c:bubble3D val="0"/>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spPr>
            <a:solidFill>
              <a:schemeClr val="bg1">
                <a:lumMod val="75000"/>
              </a:schemeClr>
            </a:solidFill>
          </c:spPr>
          <c:dPt>
            <c:idx val="0"/>
            <c:bubble3D val="0"/>
          </c:dPt>
          <c:dPt>
            <c:idx val="1"/>
            <c:bubble3D val="0"/>
          </c:dPt>
          <c:dPt>
            <c:idx val="2"/>
            <c:bubble3D val="0"/>
            <c:spPr>
              <a:solidFill>
                <a:srgbClr val="4AB2BC"/>
              </a:solidFill>
            </c:spPr>
          </c:dPt>
          <c:dPt>
            <c:idx val="3"/>
            <c:bubble3D val="0"/>
          </c:dPt>
          <c:dPt>
            <c:idx val="4"/>
            <c:bubble3D val="0"/>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spPr>
            <a:solidFill>
              <a:schemeClr val="bg1">
                <a:lumMod val="75000"/>
              </a:schemeClr>
            </a:solidFill>
          </c:spPr>
          <c:dPt>
            <c:idx val="0"/>
            <c:bubble3D val="0"/>
          </c:dPt>
          <c:dPt>
            <c:idx val="1"/>
            <c:bubble3D val="0"/>
          </c:dPt>
          <c:dPt>
            <c:idx val="2"/>
            <c:bubble3D val="0"/>
          </c:dPt>
          <c:dPt>
            <c:idx val="3"/>
            <c:bubble3D val="0"/>
            <c:spPr>
              <a:solidFill>
                <a:srgbClr val="00936C"/>
              </a:solidFill>
            </c:spPr>
          </c:dPt>
          <c:dPt>
            <c:idx val="4"/>
            <c:bubble3D val="0"/>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Column1</c:v>
                </c:pt>
              </c:strCache>
            </c:strRef>
          </c:tx>
          <c:spPr>
            <a:solidFill>
              <a:schemeClr val="bg1">
                <a:lumMod val="75000"/>
              </a:schemeClr>
            </a:solidFill>
          </c:spPr>
          <c:dPt>
            <c:idx val="0"/>
            <c:bubble3D val="0"/>
          </c:dPt>
          <c:dPt>
            <c:idx val="1"/>
            <c:bubble3D val="0"/>
          </c:dPt>
          <c:dPt>
            <c:idx val="2"/>
            <c:bubble3D val="0"/>
          </c:dPt>
          <c:dPt>
            <c:idx val="3"/>
            <c:bubble3D val="0"/>
          </c:dPt>
          <c:dPt>
            <c:idx val="4"/>
            <c:bubble3D val="0"/>
            <c:spPr>
              <a:solidFill>
                <a:srgbClr val="FFFF00"/>
              </a:solidFill>
            </c:spPr>
          </c:dPt>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 of Credit Used</c:v>
                </c:pt>
                <c:pt idx="4">
                  <c:v>New Credit</c:v>
                </c:pt>
              </c:strCache>
            </c:strRef>
          </c:cat>
          <c:val>
            <c:numRef>
              <c:f>Sheet1!$B$2:$B$6</c:f>
              <c:numCache>
                <c:formatCode>General</c:formatCode>
                <c:ptCount val="5"/>
                <c:pt idx="0">
                  <c:v>35</c:v>
                </c:pt>
                <c:pt idx="1">
                  <c:v>30</c:v>
                </c:pt>
                <c:pt idx="2">
                  <c:v>15</c:v>
                </c:pt>
                <c:pt idx="3">
                  <c:v>10</c:v>
                </c:pt>
                <c:pt idx="4">
                  <c:v>10</c:v>
                </c:pt>
              </c:numCache>
            </c:numRef>
          </c:val>
        </c:ser>
        <c:dLbls>
          <c:showLegendKey val="0"/>
          <c:showVal val="0"/>
          <c:showCatName val="0"/>
          <c:showSerName val="0"/>
          <c:showPercent val="0"/>
          <c:showBubbleSize val="0"/>
          <c:showLeaderLines val="1"/>
        </c:dLbls>
        <c:firstSliceAng val="0"/>
      </c:pieChart>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93C3B-5F75-49C3-8A29-D81766C29F1F}"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C09B09A5-2C27-4044-B694-956779DCE6BF}">
      <dgm:prSet phldrT="[Text]"/>
      <dgm:spPr>
        <a:solidFill>
          <a:srgbClr val="625BC4"/>
        </a:solidFill>
      </dgm:spPr>
      <dgm:t>
        <a:bodyPr/>
        <a:lstStyle/>
        <a:p>
          <a:r>
            <a:rPr lang="en-US" dirty="0" smtClean="0">
              <a:solidFill>
                <a:schemeClr val="bg1"/>
              </a:solidFill>
              <a:latin typeface="Arial" panose="020B0604020202020204" pitchFamily="34" charset="0"/>
              <a:cs typeface="Arial" panose="020B0604020202020204" pitchFamily="34" charset="0"/>
            </a:rPr>
            <a:t>Good</a:t>
          </a:r>
          <a:r>
            <a:rPr lang="en-US" dirty="0" smtClean="0">
              <a:solidFill>
                <a:schemeClr val="bg1"/>
              </a:solidFill>
            </a:rPr>
            <a:t> Debt</a:t>
          </a:r>
          <a:endParaRPr lang="en-US" dirty="0">
            <a:solidFill>
              <a:schemeClr val="bg1"/>
            </a:solidFill>
          </a:endParaRPr>
        </a:p>
      </dgm:t>
    </dgm:pt>
    <dgm:pt modelId="{F828384A-3DCE-403B-9C13-61FCB9947898}" type="parTrans" cxnId="{8C0E131C-B9BC-4584-81B0-E8F47AEFF895}">
      <dgm:prSet/>
      <dgm:spPr/>
      <dgm:t>
        <a:bodyPr/>
        <a:lstStyle/>
        <a:p>
          <a:endParaRPr lang="en-US"/>
        </a:p>
      </dgm:t>
    </dgm:pt>
    <dgm:pt modelId="{62CF5993-C7BD-4A50-873D-7E4181343CFD}" type="sibTrans" cxnId="{8C0E131C-B9BC-4584-81B0-E8F47AEFF895}">
      <dgm:prSet/>
      <dgm:spPr/>
      <dgm:t>
        <a:bodyPr/>
        <a:lstStyle/>
        <a:p>
          <a:endParaRPr lang="en-US"/>
        </a:p>
      </dgm:t>
    </dgm:pt>
    <dgm:pt modelId="{ADB103BB-08B7-433A-9A9A-A8A7F3EE82EF}">
      <dgm:prSet phldrT="[Text]"/>
      <dgm:spPr/>
      <dgm:t>
        <a:bodyPr/>
        <a:lstStyle/>
        <a:p>
          <a:r>
            <a:rPr lang="en-US" dirty="0" smtClean="0">
              <a:latin typeface="Arial" panose="020B0604020202020204" pitchFamily="34" charset="0"/>
              <a:cs typeface="Arial" panose="020B0604020202020204" pitchFamily="34" charset="0"/>
            </a:rPr>
            <a:t>Student Loans</a:t>
          </a:r>
          <a:endParaRPr lang="en-US" dirty="0">
            <a:latin typeface="Arial" panose="020B0604020202020204" pitchFamily="34" charset="0"/>
            <a:cs typeface="Arial" panose="020B0604020202020204" pitchFamily="34" charset="0"/>
          </a:endParaRPr>
        </a:p>
      </dgm:t>
    </dgm:pt>
    <dgm:pt modelId="{8016DB55-1939-4EE2-AB60-26E96D61A703}" type="parTrans" cxnId="{71F7699C-7406-4F12-887C-455EBFB76A94}">
      <dgm:prSet/>
      <dgm:spPr/>
      <dgm:t>
        <a:bodyPr/>
        <a:lstStyle/>
        <a:p>
          <a:endParaRPr lang="en-US"/>
        </a:p>
      </dgm:t>
    </dgm:pt>
    <dgm:pt modelId="{6174D2E6-C3B8-4EE3-8E27-DA0336EA93D0}" type="sibTrans" cxnId="{71F7699C-7406-4F12-887C-455EBFB76A94}">
      <dgm:prSet/>
      <dgm:spPr/>
      <dgm:t>
        <a:bodyPr/>
        <a:lstStyle/>
        <a:p>
          <a:endParaRPr lang="en-US"/>
        </a:p>
      </dgm:t>
    </dgm:pt>
    <dgm:pt modelId="{03A351FA-E3CC-4675-B4EC-6226F3AE20F1}">
      <dgm:prSet phldrT="[Text]"/>
      <dgm:spPr>
        <a:solidFill>
          <a:srgbClr val="DE1279"/>
        </a:solidFill>
      </dgm:spPr>
      <dgm:t>
        <a:bodyPr/>
        <a:lstStyle/>
        <a:p>
          <a:r>
            <a:rPr lang="en-US" dirty="0" smtClean="0">
              <a:latin typeface="Arial" panose="020B0604020202020204" pitchFamily="34" charset="0"/>
              <a:cs typeface="Arial" panose="020B0604020202020204" pitchFamily="34" charset="0"/>
            </a:rPr>
            <a:t>Bad Debt</a:t>
          </a:r>
          <a:endParaRPr lang="en-US" dirty="0">
            <a:latin typeface="Arial" panose="020B0604020202020204" pitchFamily="34" charset="0"/>
            <a:cs typeface="Arial" panose="020B0604020202020204" pitchFamily="34" charset="0"/>
          </a:endParaRPr>
        </a:p>
      </dgm:t>
    </dgm:pt>
    <dgm:pt modelId="{451AF975-0968-4D9E-9073-1ED09E0F1676}" type="parTrans" cxnId="{54E0C919-5F90-45E8-8AF2-AB1B1422EE0A}">
      <dgm:prSet/>
      <dgm:spPr/>
      <dgm:t>
        <a:bodyPr/>
        <a:lstStyle/>
        <a:p>
          <a:endParaRPr lang="en-US"/>
        </a:p>
      </dgm:t>
    </dgm:pt>
    <dgm:pt modelId="{9702458C-AE1D-42F0-AD83-C0C710D2983D}" type="sibTrans" cxnId="{54E0C919-5F90-45E8-8AF2-AB1B1422EE0A}">
      <dgm:prSet/>
      <dgm:spPr/>
      <dgm:t>
        <a:bodyPr/>
        <a:lstStyle/>
        <a:p>
          <a:endParaRPr lang="en-US"/>
        </a:p>
      </dgm:t>
    </dgm:pt>
    <dgm:pt modelId="{CA1C61E2-C081-4CFF-AB5E-440B7BC5174E}">
      <dgm:prSet phldrT="[Text]"/>
      <dgm:spPr/>
      <dgm:t>
        <a:bodyPr/>
        <a:lstStyle/>
        <a:p>
          <a:r>
            <a:rPr lang="en-US" dirty="0" smtClean="0">
              <a:latin typeface="Arial" panose="020B0604020202020204" pitchFamily="34" charset="0"/>
              <a:cs typeface="Arial" panose="020B0604020202020204" pitchFamily="34" charset="0"/>
            </a:rPr>
            <a:t>Credit Card Debt</a:t>
          </a:r>
        </a:p>
        <a:p>
          <a:r>
            <a:rPr lang="en-US" dirty="0" smtClean="0">
              <a:latin typeface="Arial" panose="020B0604020202020204" pitchFamily="34" charset="0"/>
              <a:cs typeface="Arial" panose="020B0604020202020204" pitchFamily="34" charset="0"/>
            </a:rPr>
            <a:t>Car Loan</a:t>
          </a:r>
        </a:p>
        <a:p>
          <a:r>
            <a:rPr lang="en-US" dirty="0" smtClean="0">
              <a:latin typeface="Arial" panose="020B0604020202020204" pitchFamily="34" charset="0"/>
              <a:cs typeface="Arial" panose="020B0604020202020204" pitchFamily="34" charset="0"/>
            </a:rPr>
            <a:t>Consumer Loan</a:t>
          </a:r>
        </a:p>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E13E5C55-7EBA-4ED1-96DA-8F4DDCFFC450}" type="parTrans" cxnId="{8BE9185F-B63E-45CF-9A17-87BC9D085D00}">
      <dgm:prSet/>
      <dgm:spPr/>
      <dgm:t>
        <a:bodyPr/>
        <a:lstStyle/>
        <a:p>
          <a:endParaRPr lang="en-US"/>
        </a:p>
      </dgm:t>
    </dgm:pt>
    <dgm:pt modelId="{F2DADCEE-EFDE-4D1C-B93D-519BAAEFC251}" type="sibTrans" cxnId="{8BE9185F-B63E-45CF-9A17-87BC9D085D00}">
      <dgm:prSet/>
      <dgm:spPr/>
      <dgm:t>
        <a:bodyPr/>
        <a:lstStyle/>
        <a:p>
          <a:endParaRPr lang="en-US"/>
        </a:p>
      </dgm:t>
    </dgm:pt>
    <dgm:pt modelId="{0FC4B314-F1CB-43A4-81B4-70923BA10B48}">
      <dgm:prSet phldrT="[Text]"/>
      <dgm:spPr/>
      <dgm:t>
        <a:bodyPr/>
        <a:lstStyle/>
        <a:p>
          <a:r>
            <a:rPr lang="en-US" dirty="0" smtClean="0">
              <a:latin typeface="Arial" panose="020B0604020202020204" pitchFamily="34" charset="0"/>
              <a:cs typeface="Arial" panose="020B0604020202020204" pitchFamily="34" charset="0"/>
            </a:rPr>
            <a:t>Mortgage</a:t>
          </a:r>
          <a:endParaRPr lang="en-US" dirty="0">
            <a:latin typeface="Arial" panose="020B0604020202020204" pitchFamily="34" charset="0"/>
            <a:cs typeface="Arial" panose="020B0604020202020204" pitchFamily="34" charset="0"/>
          </a:endParaRPr>
        </a:p>
      </dgm:t>
    </dgm:pt>
    <dgm:pt modelId="{6D9CB289-8F28-4C15-800F-84A9EB2EAC7F}" type="parTrans" cxnId="{6994D53F-2A7A-4295-9865-C53789923A74}">
      <dgm:prSet/>
      <dgm:spPr/>
      <dgm:t>
        <a:bodyPr/>
        <a:lstStyle/>
        <a:p>
          <a:endParaRPr lang="en-US"/>
        </a:p>
      </dgm:t>
    </dgm:pt>
    <dgm:pt modelId="{7884578E-118D-4B6E-913E-98378C7F7BAB}" type="sibTrans" cxnId="{6994D53F-2A7A-4295-9865-C53789923A74}">
      <dgm:prSet/>
      <dgm:spPr/>
      <dgm:t>
        <a:bodyPr/>
        <a:lstStyle/>
        <a:p>
          <a:endParaRPr lang="en-US"/>
        </a:p>
      </dgm:t>
    </dgm:pt>
    <dgm:pt modelId="{0CC6BD03-EFE3-41F7-A9F0-F87D681CDDC0}">
      <dgm:prSet phldrT="[Text]"/>
      <dgm:spPr/>
      <dgm:t>
        <a:bodyPr/>
        <a:lstStyle/>
        <a:p>
          <a:r>
            <a:rPr lang="en-US" dirty="0" smtClean="0">
              <a:latin typeface="Arial" panose="020B0604020202020204" pitchFamily="34" charset="0"/>
              <a:cs typeface="Arial" panose="020B0604020202020204" pitchFamily="34" charset="0"/>
            </a:rPr>
            <a:t>Business Loan</a:t>
          </a:r>
        </a:p>
        <a:p>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Repayment Plan</a:t>
          </a:r>
        </a:p>
        <a:p>
          <a:r>
            <a:rPr lang="en-US" dirty="0" smtClean="0">
              <a:latin typeface="Arial" panose="020B0604020202020204" pitchFamily="34" charset="0"/>
              <a:cs typeface="Arial" panose="020B0604020202020204" pitchFamily="34" charset="0"/>
            </a:rPr>
            <a:t>Tax Deductible</a:t>
          </a:r>
          <a:endParaRPr lang="en-US" dirty="0">
            <a:latin typeface="Arial" panose="020B0604020202020204" pitchFamily="34" charset="0"/>
            <a:cs typeface="Arial" panose="020B0604020202020204" pitchFamily="34" charset="0"/>
          </a:endParaRPr>
        </a:p>
      </dgm:t>
    </dgm:pt>
    <dgm:pt modelId="{EB63F742-98E1-4CCA-8E94-40C257DBF0DF}" type="parTrans" cxnId="{D3374682-8A34-4F61-9B04-51DEC66E1D31}">
      <dgm:prSet/>
      <dgm:spPr/>
      <dgm:t>
        <a:bodyPr/>
        <a:lstStyle/>
        <a:p>
          <a:endParaRPr lang="en-US"/>
        </a:p>
      </dgm:t>
    </dgm:pt>
    <dgm:pt modelId="{40BEE217-5ECE-45D3-B6BB-743A8E76D510}" type="sibTrans" cxnId="{D3374682-8A34-4F61-9B04-51DEC66E1D31}">
      <dgm:prSet/>
      <dgm:spPr/>
      <dgm:t>
        <a:bodyPr/>
        <a:lstStyle/>
        <a:p>
          <a:endParaRPr lang="en-US"/>
        </a:p>
      </dgm:t>
    </dgm:pt>
    <dgm:pt modelId="{12F87038-A9A1-4D8D-A5DB-2A0ACAE2D362}">
      <dgm:prSet phldrT="[Text]"/>
      <dgm:spPr/>
      <dgm:t>
        <a:bodyPr/>
        <a:lstStyle/>
        <a:p>
          <a:endParaRPr lang="en-US" dirty="0"/>
        </a:p>
      </dgm:t>
    </dgm:pt>
    <dgm:pt modelId="{0F949340-B577-4941-83D4-5F36972D7386}" type="parTrans" cxnId="{C794E4E5-12D2-4CB0-9288-C4F9F547A518}">
      <dgm:prSet/>
      <dgm:spPr/>
      <dgm:t>
        <a:bodyPr/>
        <a:lstStyle/>
        <a:p>
          <a:endParaRPr lang="en-US"/>
        </a:p>
      </dgm:t>
    </dgm:pt>
    <dgm:pt modelId="{B1E0F04F-CB35-4D6A-8FA2-52141BC26DB9}" type="sibTrans" cxnId="{C794E4E5-12D2-4CB0-9288-C4F9F547A518}">
      <dgm:prSet/>
      <dgm:spPr/>
      <dgm:t>
        <a:bodyPr/>
        <a:lstStyle/>
        <a:p>
          <a:endParaRPr lang="en-US"/>
        </a:p>
      </dgm:t>
    </dgm:pt>
    <dgm:pt modelId="{D30C127C-25E0-4314-8887-5554D32D5151}" type="pres">
      <dgm:prSet presAssocID="{D3993C3B-5F75-49C3-8A29-D81766C29F1F}" presName="Name0" presStyleCnt="0">
        <dgm:presLayoutVars>
          <dgm:chMax val="2"/>
          <dgm:dir/>
          <dgm:animOne val="branch"/>
          <dgm:animLvl val="lvl"/>
          <dgm:resizeHandles val="exact"/>
        </dgm:presLayoutVars>
      </dgm:prSet>
      <dgm:spPr/>
      <dgm:t>
        <a:bodyPr/>
        <a:lstStyle/>
        <a:p>
          <a:endParaRPr lang="en-US"/>
        </a:p>
      </dgm:t>
    </dgm:pt>
    <dgm:pt modelId="{048DBAA9-549C-4EDA-BC8A-A03068A8E186}" type="pres">
      <dgm:prSet presAssocID="{D3993C3B-5F75-49C3-8A29-D81766C29F1F}" presName="Background" presStyleLbl="node1" presStyleIdx="0" presStyleCnt="1"/>
      <dgm:spPr>
        <a:solidFill>
          <a:schemeClr val="bg1">
            <a:lumMod val="95000"/>
          </a:schemeClr>
        </a:solidFill>
      </dgm:spPr>
      <dgm:t>
        <a:bodyPr/>
        <a:lstStyle/>
        <a:p>
          <a:endParaRPr lang="en-US"/>
        </a:p>
      </dgm:t>
    </dgm:pt>
    <dgm:pt modelId="{E929D290-D20F-4DFE-92E8-EAE0B21B99C0}" type="pres">
      <dgm:prSet presAssocID="{D3993C3B-5F75-49C3-8A29-D81766C29F1F}" presName="Divider" presStyleLbl="callout" presStyleIdx="0" presStyleCnt="1" custLinFactX="-9699920" custLinFactNeighborX="-9700000"/>
      <dgm:spPr/>
    </dgm:pt>
    <dgm:pt modelId="{5B47D49F-6E61-4EC2-B1D9-D68709C42718}" type="pres">
      <dgm:prSet presAssocID="{D3993C3B-5F75-49C3-8A29-D81766C29F1F}" presName="ChildText1" presStyleLbl="revTx" presStyleIdx="0" presStyleCnt="0">
        <dgm:presLayoutVars>
          <dgm:chMax val="0"/>
          <dgm:chPref val="0"/>
          <dgm:bulletEnabled val="1"/>
        </dgm:presLayoutVars>
      </dgm:prSet>
      <dgm:spPr/>
      <dgm:t>
        <a:bodyPr/>
        <a:lstStyle/>
        <a:p>
          <a:endParaRPr lang="en-US"/>
        </a:p>
      </dgm:t>
    </dgm:pt>
    <dgm:pt modelId="{CD525109-B52D-43AA-A8BC-88D85880D38B}" type="pres">
      <dgm:prSet presAssocID="{D3993C3B-5F75-49C3-8A29-D81766C29F1F}" presName="ChildText2" presStyleLbl="revTx" presStyleIdx="0" presStyleCnt="0">
        <dgm:presLayoutVars>
          <dgm:chMax val="0"/>
          <dgm:chPref val="0"/>
          <dgm:bulletEnabled val="1"/>
        </dgm:presLayoutVars>
      </dgm:prSet>
      <dgm:spPr/>
      <dgm:t>
        <a:bodyPr/>
        <a:lstStyle/>
        <a:p>
          <a:endParaRPr lang="en-US"/>
        </a:p>
      </dgm:t>
    </dgm:pt>
    <dgm:pt modelId="{DB9E1D32-36CC-42C9-A185-8965EC50C49B}" type="pres">
      <dgm:prSet presAssocID="{D3993C3B-5F75-49C3-8A29-D81766C29F1F}" presName="ParentText1" presStyleLbl="revTx" presStyleIdx="0" presStyleCnt="0">
        <dgm:presLayoutVars>
          <dgm:chMax val="1"/>
          <dgm:chPref val="1"/>
        </dgm:presLayoutVars>
      </dgm:prSet>
      <dgm:spPr/>
      <dgm:t>
        <a:bodyPr/>
        <a:lstStyle/>
        <a:p>
          <a:endParaRPr lang="en-US"/>
        </a:p>
      </dgm:t>
    </dgm:pt>
    <dgm:pt modelId="{135DEAC1-FE66-48D0-9679-1BDF878C085F}" type="pres">
      <dgm:prSet presAssocID="{D3993C3B-5F75-49C3-8A29-D81766C29F1F}" presName="ParentShape1" presStyleLbl="alignImgPlace1" presStyleIdx="0" presStyleCnt="2">
        <dgm:presLayoutVars/>
      </dgm:prSet>
      <dgm:spPr/>
      <dgm:t>
        <a:bodyPr/>
        <a:lstStyle/>
        <a:p>
          <a:endParaRPr lang="en-US"/>
        </a:p>
      </dgm:t>
    </dgm:pt>
    <dgm:pt modelId="{5DB5A269-F7F2-49E7-92AA-B2EEF1180E75}" type="pres">
      <dgm:prSet presAssocID="{D3993C3B-5F75-49C3-8A29-D81766C29F1F}" presName="ParentText2" presStyleLbl="revTx" presStyleIdx="0" presStyleCnt="0">
        <dgm:presLayoutVars>
          <dgm:chMax val="1"/>
          <dgm:chPref val="1"/>
        </dgm:presLayoutVars>
      </dgm:prSet>
      <dgm:spPr/>
      <dgm:t>
        <a:bodyPr/>
        <a:lstStyle/>
        <a:p>
          <a:endParaRPr lang="en-US"/>
        </a:p>
      </dgm:t>
    </dgm:pt>
    <dgm:pt modelId="{FC302BE0-4DFA-4A3E-8B5F-97E0901CC92F}" type="pres">
      <dgm:prSet presAssocID="{D3993C3B-5F75-49C3-8A29-D81766C29F1F}" presName="ParentShape2" presStyleLbl="alignImgPlace1" presStyleIdx="1" presStyleCnt="2">
        <dgm:presLayoutVars/>
      </dgm:prSet>
      <dgm:spPr/>
      <dgm:t>
        <a:bodyPr/>
        <a:lstStyle/>
        <a:p>
          <a:endParaRPr lang="en-US"/>
        </a:p>
      </dgm:t>
    </dgm:pt>
  </dgm:ptLst>
  <dgm:cxnLst>
    <dgm:cxn modelId="{8C0E131C-B9BC-4584-81B0-E8F47AEFF895}" srcId="{D3993C3B-5F75-49C3-8A29-D81766C29F1F}" destId="{C09B09A5-2C27-4044-B694-956779DCE6BF}" srcOrd="0" destOrd="0" parTransId="{F828384A-3DCE-403B-9C13-61FCB9947898}" sibTransId="{62CF5993-C7BD-4A50-873D-7E4181343CFD}"/>
    <dgm:cxn modelId="{3A5ED62E-7580-4FC6-AE0B-38E7F1776902}" type="presOf" srcId="{03A351FA-E3CC-4675-B4EC-6226F3AE20F1}" destId="{FC302BE0-4DFA-4A3E-8B5F-97E0901CC92F}" srcOrd="1" destOrd="0" presId="urn:microsoft.com/office/officeart/2009/3/layout/OpposingIdeas"/>
    <dgm:cxn modelId="{FFBC2601-51BE-4860-A6A5-2475D7BBF672}" type="presOf" srcId="{0CC6BD03-EFE3-41F7-A9F0-F87D681CDDC0}" destId="{5B47D49F-6E61-4EC2-B1D9-D68709C42718}" srcOrd="0" destOrd="2" presId="urn:microsoft.com/office/officeart/2009/3/layout/OpposingIdeas"/>
    <dgm:cxn modelId="{4AF6DA39-7E9F-4A0D-847D-9A2ED11D7E6E}" type="presOf" srcId="{03A351FA-E3CC-4675-B4EC-6226F3AE20F1}" destId="{5DB5A269-F7F2-49E7-92AA-B2EEF1180E75}" srcOrd="0" destOrd="0" presId="urn:microsoft.com/office/officeart/2009/3/layout/OpposingIdeas"/>
    <dgm:cxn modelId="{54E0C919-5F90-45E8-8AF2-AB1B1422EE0A}" srcId="{D3993C3B-5F75-49C3-8A29-D81766C29F1F}" destId="{03A351FA-E3CC-4675-B4EC-6226F3AE20F1}" srcOrd="1" destOrd="0" parTransId="{451AF975-0968-4D9E-9073-1ED09E0F1676}" sibTransId="{9702458C-AE1D-42F0-AD83-C0C710D2983D}"/>
    <dgm:cxn modelId="{C794E4E5-12D2-4CB0-9288-C4F9F547A518}" srcId="{03A351FA-E3CC-4675-B4EC-6226F3AE20F1}" destId="{12F87038-A9A1-4D8D-A5DB-2A0ACAE2D362}" srcOrd="1" destOrd="0" parTransId="{0F949340-B577-4941-83D4-5F36972D7386}" sibTransId="{B1E0F04F-CB35-4D6A-8FA2-52141BC26DB9}"/>
    <dgm:cxn modelId="{ABD7F7F9-D8F2-4F25-8208-49A2286675A0}" type="presOf" srcId="{C09B09A5-2C27-4044-B694-956779DCE6BF}" destId="{135DEAC1-FE66-48D0-9679-1BDF878C085F}" srcOrd="1" destOrd="0" presId="urn:microsoft.com/office/officeart/2009/3/layout/OpposingIdeas"/>
    <dgm:cxn modelId="{939FD24F-E038-4915-A6F8-6664CD6ADC3E}" type="presOf" srcId="{CA1C61E2-C081-4CFF-AB5E-440B7BC5174E}" destId="{CD525109-B52D-43AA-A8BC-88D85880D38B}" srcOrd="0" destOrd="0" presId="urn:microsoft.com/office/officeart/2009/3/layout/OpposingIdeas"/>
    <dgm:cxn modelId="{D3374682-8A34-4F61-9B04-51DEC66E1D31}" srcId="{C09B09A5-2C27-4044-B694-956779DCE6BF}" destId="{0CC6BD03-EFE3-41F7-A9F0-F87D681CDDC0}" srcOrd="2" destOrd="0" parTransId="{EB63F742-98E1-4CCA-8E94-40C257DBF0DF}" sibTransId="{40BEE217-5ECE-45D3-B6BB-743A8E76D510}"/>
    <dgm:cxn modelId="{71F7699C-7406-4F12-887C-455EBFB76A94}" srcId="{C09B09A5-2C27-4044-B694-956779DCE6BF}" destId="{ADB103BB-08B7-433A-9A9A-A8A7F3EE82EF}" srcOrd="0" destOrd="0" parTransId="{8016DB55-1939-4EE2-AB60-26E96D61A703}" sibTransId="{6174D2E6-C3B8-4EE3-8E27-DA0336EA93D0}"/>
    <dgm:cxn modelId="{11428D90-D363-472D-840F-4A4F60FC6D85}" type="presOf" srcId="{0FC4B314-F1CB-43A4-81B4-70923BA10B48}" destId="{5B47D49F-6E61-4EC2-B1D9-D68709C42718}" srcOrd="0" destOrd="1" presId="urn:microsoft.com/office/officeart/2009/3/layout/OpposingIdeas"/>
    <dgm:cxn modelId="{6994D53F-2A7A-4295-9865-C53789923A74}" srcId="{C09B09A5-2C27-4044-B694-956779DCE6BF}" destId="{0FC4B314-F1CB-43A4-81B4-70923BA10B48}" srcOrd="1" destOrd="0" parTransId="{6D9CB289-8F28-4C15-800F-84A9EB2EAC7F}" sibTransId="{7884578E-118D-4B6E-913E-98378C7F7BAB}"/>
    <dgm:cxn modelId="{B4E7AE54-8CA6-4135-8827-4E90DD3D9D9C}" type="presOf" srcId="{12F87038-A9A1-4D8D-A5DB-2A0ACAE2D362}" destId="{CD525109-B52D-43AA-A8BC-88D85880D38B}" srcOrd="0" destOrd="1" presId="urn:microsoft.com/office/officeart/2009/3/layout/OpposingIdeas"/>
    <dgm:cxn modelId="{8BE9185F-B63E-45CF-9A17-87BC9D085D00}" srcId="{03A351FA-E3CC-4675-B4EC-6226F3AE20F1}" destId="{CA1C61E2-C081-4CFF-AB5E-440B7BC5174E}" srcOrd="0" destOrd="0" parTransId="{E13E5C55-7EBA-4ED1-96DA-8F4DDCFFC450}" sibTransId="{F2DADCEE-EFDE-4D1C-B93D-519BAAEFC251}"/>
    <dgm:cxn modelId="{01891BC7-9381-4B8D-B597-9822CA527EB7}" type="presOf" srcId="{C09B09A5-2C27-4044-B694-956779DCE6BF}" destId="{DB9E1D32-36CC-42C9-A185-8965EC50C49B}" srcOrd="0" destOrd="0" presId="urn:microsoft.com/office/officeart/2009/3/layout/OpposingIdeas"/>
    <dgm:cxn modelId="{C848B9D9-3EA3-43BC-808A-294B7FB5A92A}" type="presOf" srcId="{D3993C3B-5F75-49C3-8A29-D81766C29F1F}" destId="{D30C127C-25E0-4314-8887-5554D32D5151}" srcOrd="0" destOrd="0" presId="urn:microsoft.com/office/officeart/2009/3/layout/OpposingIdeas"/>
    <dgm:cxn modelId="{86262354-7E7B-4DBE-9A73-4D8B839B1DC3}" type="presOf" srcId="{ADB103BB-08B7-433A-9A9A-A8A7F3EE82EF}" destId="{5B47D49F-6E61-4EC2-B1D9-D68709C42718}" srcOrd="0" destOrd="0" presId="urn:microsoft.com/office/officeart/2009/3/layout/OpposingIdeas"/>
    <dgm:cxn modelId="{12981632-2CCD-4E47-8DE2-43ED6C29AF3E}" type="presParOf" srcId="{D30C127C-25E0-4314-8887-5554D32D5151}" destId="{048DBAA9-549C-4EDA-BC8A-A03068A8E186}" srcOrd="0" destOrd="0" presId="urn:microsoft.com/office/officeart/2009/3/layout/OpposingIdeas"/>
    <dgm:cxn modelId="{9E7D5B56-408D-4BA4-B612-B41FD36BBB9B}" type="presParOf" srcId="{D30C127C-25E0-4314-8887-5554D32D5151}" destId="{E929D290-D20F-4DFE-92E8-EAE0B21B99C0}" srcOrd="1" destOrd="0" presId="urn:microsoft.com/office/officeart/2009/3/layout/OpposingIdeas"/>
    <dgm:cxn modelId="{8B2735C6-8FB8-4352-87AC-258ADC6D559E}" type="presParOf" srcId="{D30C127C-25E0-4314-8887-5554D32D5151}" destId="{5B47D49F-6E61-4EC2-B1D9-D68709C42718}" srcOrd="2" destOrd="0" presId="urn:microsoft.com/office/officeart/2009/3/layout/OpposingIdeas"/>
    <dgm:cxn modelId="{C4EB8658-19A0-4ECB-9A95-9232A84D46C0}" type="presParOf" srcId="{D30C127C-25E0-4314-8887-5554D32D5151}" destId="{CD525109-B52D-43AA-A8BC-88D85880D38B}" srcOrd="3" destOrd="0" presId="urn:microsoft.com/office/officeart/2009/3/layout/OpposingIdeas"/>
    <dgm:cxn modelId="{9D0DE042-A74F-472A-9735-AB20C15F98C7}" type="presParOf" srcId="{D30C127C-25E0-4314-8887-5554D32D5151}" destId="{DB9E1D32-36CC-42C9-A185-8965EC50C49B}" srcOrd="4" destOrd="0" presId="urn:microsoft.com/office/officeart/2009/3/layout/OpposingIdeas"/>
    <dgm:cxn modelId="{B699A8A5-6783-48CF-8E54-F42E9EC69EAC}" type="presParOf" srcId="{D30C127C-25E0-4314-8887-5554D32D5151}" destId="{135DEAC1-FE66-48D0-9679-1BDF878C085F}" srcOrd="5" destOrd="0" presId="urn:microsoft.com/office/officeart/2009/3/layout/OpposingIdeas"/>
    <dgm:cxn modelId="{B27833A2-DD77-4701-BABD-380F5A2E9DE0}" type="presParOf" srcId="{D30C127C-25E0-4314-8887-5554D32D5151}" destId="{5DB5A269-F7F2-49E7-92AA-B2EEF1180E75}" srcOrd="6" destOrd="0" presId="urn:microsoft.com/office/officeart/2009/3/layout/OpposingIdeas"/>
    <dgm:cxn modelId="{18A8C7A9-5A2D-451C-851D-2E8AC5C60507}" type="presParOf" srcId="{D30C127C-25E0-4314-8887-5554D32D5151}" destId="{FC302BE0-4DFA-4A3E-8B5F-97E0901CC92F}"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0725B-75A8-4C17-A089-2C7695D8A6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35E361B-456F-45B5-BB78-AEA39236BEB0}">
      <dgm:prSet/>
      <dgm:spPr>
        <a:solidFill>
          <a:srgbClr val="4AB2BC"/>
        </a:solidFill>
      </dgm:spPr>
      <dgm:t>
        <a:bodyPr/>
        <a:lstStyle/>
        <a:p>
          <a:pPr rtl="0"/>
          <a:r>
            <a:rPr lang="en-US" b="1" i="0" dirty="0" smtClean="0">
              <a:solidFill>
                <a:schemeClr val="bg1"/>
              </a:solidFill>
              <a:latin typeface="Arial" panose="020B0604020202020204" pitchFamily="34" charset="0"/>
              <a:cs typeface="Arial" panose="020B0604020202020204" pitchFamily="34" charset="0"/>
            </a:rPr>
            <a:t>Open/In good standing</a:t>
          </a:r>
          <a:endParaRPr lang="en-US" dirty="0">
            <a:solidFill>
              <a:schemeClr val="bg1"/>
            </a:solidFill>
            <a:latin typeface="Arial" panose="020B0604020202020204" pitchFamily="34" charset="0"/>
            <a:cs typeface="Arial" panose="020B0604020202020204" pitchFamily="34" charset="0"/>
          </a:endParaRPr>
        </a:p>
      </dgm:t>
    </dgm:pt>
    <dgm:pt modelId="{1EA23D02-0F10-486C-BB86-268294563DA0}" type="parTrans" cxnId="{CCEB0E52-AAE7-4C3E-BE8D-67D3281B54EA}">
      <dgm:prSet/>
      <dgm:spPr/>
      <dgm:t>
        <a:bodyPr/>
        <a:lstStyle/>
        <a:p>
          <a:endParaRPr lang="en-US"/>
        </a:p>
      </dgm:t>
    </dgm:pt>
    <dgm:pt modelId="{841AC049-04C9-43AA-9CA2-71DC686AA966}" type="sibTrans" cxnId="{CCEB0E52-AAE7-4C3E-BE8D-67D3281B54EA}">
      <dgm:prSet/>
      <dgm:spPr/>
      <dgm:t>
        <a:bodyPr/>
        <a:lstStyle/>
        <a:p>
          <a:endParaRPr lang="en-US"/>
        </a:p>
      </dgm:t>
    </dgm:pt>
    <dgm:pt modelId="{0013B462-6BE7-4172-840A-B2B08B633E05}">
      <dgm:prSet/>
      <dgm:spPr>
        <a:solidFill>
          <a:schemeClr val="bg1">
            <a:lumMod val="85000"/>
            <a:alpha val="90000"/>
          </a:schemeClr>
        </a:solidFill>
        <a:ln>
          <a:solidFill>
            <a:srgbClr val="4AB2BC">
              <a:alpha val="90000"/>
            </a:srgbClr>
          </a:solidFill>
        </a:ln>
      </dgm:spPr>
      <dgm:t>
        <a:bodyPr/>
        <a:lstStyle/>
        <a:p>
          <a:pPr rtl="0"/>
          <a:r>
            <a:rPr lang="en-US" smtClean="0">
              <a:latin typeface="Arial" panose="020B0604020202020204" pitchFamily="34" charset="0"/>
              <a:cs typeface="Arial" panose="020B0604020202020204" pitchFamily="34" charset="0"/>
            </a:rPr>
            <a:t>Normal loan status</a:t>
          </a:r>
          <a:endParaRPr lang="en-US">
            <a:latin typeface="Arial" panose="020B0604020202020204" pitchFamily="34" charset="0"/>
            <a:cs typeface="Arial" panose="020B0604020202020204" pitchFamily="34" charset="0"/>
          </a:endParaRPr>
        </a:p>
      </dgm:t>
    </dgm:pt>
    <dgm:pt modelId="{B5511A71-791F-407D-9722-AF455308F84C}" type="parTrans" cxnId="{54ACE777-1677-4D14-AB67-643DADC01322}">
      <dgm:prSet/>
      <dgm:spPr/>
      <dgm:t>
        <a:bodyPr/>
        <a:lstStyle/>
        <a:p>
          <a:endParaRPr lang="en-US"/>
        </a:p>
      </dgm:t>
    </dgm:pt>
    <dgm:pt modelId="{E36DABC9-B0AE-46F1-9077-45C4BEE06D54}" type="sibTrans" cxnId="{54ACE777-1677-4D14-AB67-643DADC01322}">
      <dgm:prSet/>
      <dgm:spPr/>
      <dgm:t>
        <a:bodyPr/>
        <a:lstStyle/>
        <a:p>
          <a:endParaRPr lang="en-US"/>
        </a:p>
      </dgm:t>
    </dgm:pt>
    <dgm:pt modelId="{3F0E920A-7F75-4A41-BFB0-EB090FD746C2}">
      <dgm:prSet/>
      <dgm:spPr>
        <a:solidFill>
          <a:srgbClr val="4AB2BC"/>
        </a:solidFill>
      </dgm:spPr>
      <dgm:t>
        <a:bodyPr/>
        <a:lstStyle/>
        <a:p>
          <a:pPr rtl="0"/>
          <a:r>
            <a:rPr lang="en-US" b="1" i="0" smtClean="0">
              <a:solidFill>
                <a:schemeClr val="bg1"/>
              </a:solidFill>
              <a:latin typeface="Arial" panose="020B0604020202020204" pitchFamily="34" charset="0"/>
              <a:cs typeface="Arial" panose="020B0604020202020204" pitchFamily="34" charset="0"/>
            </a:rPr>
            <a:t>Closed/Paid/Zero balance</a:t>
          </a:r>
          <a:endParaRPr lang="en-US">
            <a:solidFill>
              <a:schemeClr val="bg1"/>
            </a:solidFill>
            <a:latin typeface="Arial" panose="020B0604020202020204" pitchFamily="34" charset="0"/>
            <a:cs typeface="Arial" panose="020B0604020202020204" pitchFamily="34" charset="0"/>
          </a:endParaRPr>
        </a:p>
      </dgm:t>
    </dgm:pt>
    <dgm:pt modelId="{50E1B256-5EA8-46B5-B5A4-60A67C573AF3}" type="parTrans" cxnId="{E3A6B079-BDA6-40BA-9F10-14052DE54E36}">
      <dgm:prSet/>
      <dgm:spPr/>
      <dgm:t>
        <a:bodyPr/>
        <a:lstStyle/>
        <a:p>
          <a:endParaRPr lang="en-US"/>
        </a:p>
      </dgm:t>
    </dgm:pt>
    <dgm:pt modelId="{F8373FA7-E9D1-4A9D-A821-B8D368AA02B9}" type="sibTrans" cxnId="{E3A6B079-BDA6-40BA-9F10-14052DE54E36}">
      <dgm:prSet/>
      <dgm:spPr/>
      <dgm:t>
        <a:bodyPr/>
        <a:lstStyle/>
        <a:p>
          <a:endParaRPr lang="en-US"/>
        </a:p>
      </dgm:t>
    </dgm:pt>
    <dgm:pt modelId="{CFEA9698-DD36-4873-87BE-8DCD826C6793}">
      <dgm:prSet/>
      <dgm:spPr>
        <a:solidFill>
          <a:schemeClr val="bg1">
            <a:lumMod val="85000"/>
            <a:alpha val="90000"/>
          </a:schemeClr>
        </a:solidFill>
        <a:ln>
          <a:solidFill>
            <a:srgbClr val="4AB2BC">
              <a:alpha val="90000"/>
            </a:srgbClr>
          </a:solidFill>
        </a:ln>
      </dgm:spPr>
      <dgm:t>
        <a:bodyPr/>
        <a:lstStyle/>
        <a:p>
          <a:pPr rtl="0"/>
          <a:r>
            <a:rPr lang="en-US" dirty="0" smtClean="0">
              <a:latin typeface="Arial" panose="020B0604020202020204" pitchFamily="34" charset="0"/>
              <a:cs typeface="Arial" panose="020B0604020202020204" pitchFamily="34" charset="0"/>
            </a:rPr>
            <a:t>Indicates paid in full</a:t>
          </a:r>
          <a:endParaRPr lang="en-US" dirty="0">
            <a:latin typeface="Arial" panose="020B0604020202020204" pitchFamily="34" charset="0"/>
            <a:cs typeface="Arial" panose="020B0604020202020204" pitchFamily="34" charset="0"/>
          </a:endParaRPr>
        </a:p>
      </dgm:t>
    </dgm:pt>
    <dgm:pt modelId="{4E7D41A5-7CDC-409A-B4C9-29550C1EC2D2}" type="parTrans" cxnId="{61B88CD3-5D93-4328-8C7E-F433FE1CC678}">
      <dgm:prSet/>
      <dgm:spPr/>
      <dgm:t>
        <a:bodyPr/>
        <a:lstStyle/>
        <a:p>
          <a:endParaRPr lang="en-US"/>
        </a:p>
      </dgm:t>
    </dgm:pt>
    <dgm:pt modelId="{6FC25778-C3E3-4F71-AC06-1CA2CB55DE46}" type="sibTrans" cxnId="{61B88CD3-5D93-4328-8C7E-F433FE1CC678}">
      <dgm:prSet/>
      <dgm:spPr/>
      <dgm:t>
        <a:bodyPr/>
        <a:lstStyle/>
        <a:p>
          <a:endParaRPr lang="en-US"/>
        </a:p>
      </dgm:t>
    </dgm:pt>
    <dgm:pt modelId="{82EA8EA1-8758-48B0-869A-ADDAEC7FA0F4}">
      <dgm:prSet/>
      <dgm:spPr>
        <a:solidFill>
          <a:srgbClr val="4AB2BC"/>
        </a:solidFill>
      </dgm:spPr>
      <dgm:t>
        <a:bodyPr/>
        <a:lstStyle/>
        <a:p>
          <a:pPr rtl="0"/>
          <a:r>
            <a:rPr lang="en-US" b="1" i="0" dirty="0" smtClean="0">
              <a:solidFill>
                <a:schemeClr val="bg1"/>
              </a:solidFill>
              <a:latin typeface="Arial" panose="020B0604020202020204" pitchFamily="34" charset="0"/>
              <a:cs typeface="Arial" panose="020B0604020202020204" pitchFamily="34" charset="0"/>
            </a:rPr>
            <a:t>Closed/Transferred</a:t>
          </a:r>
          <a:endParaRPr lang="en-US" dirty="0">
            <a:solidFill>
              <a:schemeClr val="bg1"/>
            </a:solidFill>
            <a:latin typeface="Arial" panose="020B0604020202020204" pitchFamily="34" charset="0"/>
            <a:cs typeface="Arial" panose="020B0604020202020204" pitchFamily="34" charset="0"/>
          </a:endParaRPr>
        </a:p>
      </dgm:t>
    </dgm:pt>
    <dgm:pt modelId="{205B6701-0D5F-4044-980A-05108C3E8C40}" type="parTrans" cxnId="{55ECC86C-0F0F-4BA5-80F4-7738417B167F}">
      <dgm:prSet/>
      <dgm:spPr/>
      <dgm:t>
        <a:bodyPr/>
        <a:lstStyle/>
        <a:p>
          <a:endParaRPr lang="en-US"/>
        </a:p>
      </dgm:t>
    </dgm:pt>
    <dgm:pt modelId="{94EDD1B0-CE39-4F00-A480-A7893A4487D2}" type="sibTrans" cxnId="{55ECC86C-0F0F-4BA5-80F4-7738417B167F}">
      <dgm:prSet/>
      <dgm:spPr/>
      <dgm:t>
        <a:bodyPr/>
        <a:lstStyle/>
        <a:p>
          <a:endParaRPr lang="en-US"/>
        </a:p>
      </dgm:t>
    </dgm:pt>
    <dgm:pt modelId="{930F7149-6AA4-41B1-907C-5344376A1063}">
      <dgm:prSet/>
      <dgm:spPr>
        <a:solidFill>
          <a:schemeClr val="bg1">
            <a:lumMod val="85000"/>
            <a:alpha val="90000"/>
          </a:schemeClr>
        </a:solidFill>
        <a:ln>
          <a:solidFill>
            <a:srgbClr val="4AB2BC">
              <a:alpha val="90000"/>
            </a:srgbClr>
          </a:solidFill>
        </a:ln>
      </dgm:spPr>
      <dgm:t>
        <a:bodyPr/>
        <a:lstStyle/>
        <a:p>
          <a:pPr rtl="0"/>
          <a:r>
            <a:rPr lang="en-US" dirty="0" smtClean="0">
              <a:latin typeface="Arial" panose="020B0604020202020204" pitchFamily="34" charset="0"/>
              <a:cs typeface="Arial" panose="020B0604020202020204" pitchFamily="34" charset="0"/>
            </a:rPr>
            <a:t>Indicates consolidation or reassignment</a:t>
          </a:r>
          <a:endParaRPr lang="en-US" dirty="0">
            <a:latin typeface="Arial" panose="020B0604020202020204" pitchFamily="34" charset="0"/>
            <a:cs typeface="Arial" panose="020B0604020202020204" pitchFamily="34" charset="0"/>
          </a:endParaRPr>
        </a:p>
      </dgm:t>
    </dgm:pt>
    <dgm:pt modelId="{A0F414B2-E327-46DC-8D2A-B128E504B973}" type="parTrans" cxnId="{8DF2E6B8-A2D8-4272-A494-0CAEFD046F0C}">
      <dgm:prSet/>
      <dgm:spPr/>
      <dgm:t>
        <a:bodyPr/>
        <a:lstStyle/>
        <a:p>
          <a:endParaRPr lang="en-US"/>
        </a:p>
      </dgm:t>
    </dgm:pt>
    <dgm:pt modelId="{B3FFADA6-D36C-41C7-BE29-C687BDFA6E28}" type="sibTrans" cxnId="{8DF2E6B8-A2D8-4272-A494-0CAEFD046F0C}">
      <dgm:prSet/>
      <dgm:spPr/>
      <dgm:t>
        <a:bodyPr/>
        <a:lstStyle/>
        <a:p>
          <a:endParaRPr lang="en-US"/>
        </a:p>
      </dgm:t>
    </dgm:pt>
    <dgm:pt modelId="{6E4DC7B4-FA75-4C86-B193-E96EE8BB1D68}">
      <dgm:prSet/>
      <dgm:spPr>
        <a:solidFill>
          <a:srgbClr val="4AB2BC"/>
        </a:solidFill>
      </dgm:spPr>
      <dgm:t>
        <a:bodyPr/>
        <a:lstStyle/>
        <a:p>
          <a:pPr rtl="0"/>
          <a:r>
            <a:rPr lang="en-US" b="1" i="0" dirty="0" smtClean="0">
              <a:solidFill>
                <a:schemeClr val="bg1"/>
              </a:solidFill>
              <a:latin typeface="Arial" panose="020B0604020202020204" pitchFamily="34" charset="0"/>
              <a:cs typeface="Arial" panose="020B0604020202020204" pitchFamily="34" charset="0"/>
            </a:rPr>
            <a:t>Open/Deferred until X Date</a:t>
          </a:r>
          <a:endParaRPr lang="en-US" dirty="0">
            <a:solidFill>
              <a:schemeClr val="bg1"/>
            </a:solidFill>
            <a:latin typeface="Arial" panose="020B0604020202020204" pitchFamily="34" charset="0"/>
            <a:cs typeface="Arial" panose="020B0604020202020204" pitchFamily="34" charset="0"/>
          </a:endParaRPr>
        </a:p>
      </dgm:t>
    </dgm:pt>
    <dgm:pt modelId="{8CDAD3BD-2A41-41E4-B258-F1D74D10C7C3}" type="parTrans" cxnId="{40359D75-2616-4834-AA89-4E16A356B794}">
      <dgm:prSet/>
      <dgm:spPr/>
      <dgm:t>
        <a:bodyPr/>
        <a:lstStyle/>
        <a:p>
          <a:endParaRPr lang="en-US"/>
        </a:p>
      </dgm:t>
    </dgm:pt>
    <dgm:pt modelId="{58D7AC32-5359-45D6-91E7-7051387F6214}" type="sibTrans" cxnId="{40359D75-2616-4834-AA89-4E16A356B794}">
      <dgm:prSet/>
      <dgm:spPr/>
      <dgm:t>
        <a:bodyPr/>
        <a:lstStyle/>
        <a:p>
          <a:endParaRPr lang="en-US"/>
        </a:p>
      </dgm:t>
    </dgm:pt>
    <dgm:pt modelId="{9B18DBB5-F1F2-4812-93D3-C4E13A91DB86}">
      <dgm:prSet/>
      <dgm:spPr>
        <a:solidFill>
          <a:schemeClr val="bg1">
            <a:lumMod val="85000"/>
            <a:alpha val="90000"/>
          </a:schemeClr>
        </a:solidFill>
        <a:ln>
          <a:solidFill>
            <a:srgbClr val="4AB2BC">
              <a:alpha val="90000"/>
            </a:srgbClr>
          </a:solidFill>
        </a:ln>
      </dgm:spPr>
      <dgm:t>
        <a:bodyPr/>
        <a:lstStyle/>
        <a:p>
          <a:pPr rtl="0"/>
          <a:r>
            <a:rPr lang="en-US" smtClean="0">
              <a:latin typeface="Arial" panose="020B0604020202020204" pitchFamily="34" charset="0"/>
              <a:cs typeface="Arial" panose="020B0604020202020204" pitchFamily="34" charset="0"/>
            </a:rPr>
            <a:t>Indicates deferment/forbearance</a:t>
          </a:r>
          <a:endParaRPr lang="en-US">
            <a:latin typeface="Arial" panose="020B0604020202020204" pitchFamily="34" charset="0"/>
            <a:cs typeface="Arial" panose="020B0604020202020204" pitchFamily="34" charset="0"/>
          </a:endParaRPr>
        </a:p>
      </dgm:t>
    </dgm:pt>
    <dgm:pt modelId="{A3F0149A-9900-40A8-B0BE-1867A8BB5E15}" type="parTrans" cxnId="{9D4AFBFD-9979-4D54-911D-FF892217C70A}">
      <dgm:prSet/>
      <dgm:spPr/>
      <dgm:t>
        <a:bodyPr/>
        <a:lstStyle/>
        <a:p>
          <a:endParaRPr lang="en-US"/>
        </a:p>
      </dgm:t>
    </dgm:pt>
    <dgm:pt modelId="{BA058416-493B-4199-A9D5-D38997805997}" type="sibTrans" cxnId="{9D4AFBFD-9979-4D54-911D-FF892217C70A}">
      <dgm:prSet/>
      <dgm:spPr/>
      <dgm:t>
        <a:bodyPr/>
        <a:lstStyle/>
        <a:p>
          <a:endParaRPr lang="en-US"/>
        </a:p>
      </dgm:t>
    </dgm:pt>
    <dgm:pt modelId="{0AD004DF-EEFF-4415-8F9C-2E01CDE0F478}">
      <dgm:prSet/>
      <dgm:spPr>
        <a:solidFill>
          <a:srgbClr val="4AB2BC"/>
        </a:solidFill>
      </dgm:spPr>
      <dgm:t>
        <a:bodyPr/>
        <a:lstStyle/>
        <a:p>
          <a:pPr rtl="0"/>
          <a:r>
            <a:rPr lang="en-US" b="1" i="0" dirty="0" smtClean="0">
              <a:solidFill>
                <a:schemeClr val="bg1"/>
              </a:solidFill>
              <a:latin typeface="Arial" panose="020B0604020202020204" pitchFamily="34" charset="0"/>
              <a:cs typeface="Arial" panose="020B0604020202020204" pitchFamily="34" charset="0"/>
            </a:rPr>
            <a:t>Account past due X days</a:t>
          </a:r>
          <a:endParaRPr lang="en-US" dirty="0">
            <a:solidFill>
              <a:schemeClr val="bg1"/>
            </a:solidFill>
            <a:latin typeface="Arial" panose="020B0604020202020204" pitchFamily="34" charset="0"/>
            <a:cs typeface="Arial" panose="020B0604020202020204" pitchFamily="34" charset="0"/>
          </a:endParaRPr>
        </a:p>
      </dgm:t>
    </dgm:pt>
    <dgm:pt modelId="{09E72190-C6A1-499A-B02C-2BABBA932B80}" type="parTrans" cxnId="{D88568EC-F0C9-405A-82A9-8C5A4D3B8C19}">
      <dgm:prSet/>
      <dgm:spPr/>
      <dgm:t>
        <a:bodyPr/>
        <a:lstStyle/>
        <a:p>
          <a:endParaRPr lang="en-US"/>
        </a:p>
      </dgm:t>
    </dgm:pt>
    <dgm:pt modelId="{58A46147-46BB-4753-888B-D2809AC5B373}" type="sibTrans" cxnId="{D88568EC-F0C9-405A-82A9-8C5A4D3B8C19}">
      <dgm:prSet/>
      <dgm:spPr/>
      <dgm:t>
        <a:bodyPr/>
        <a:lstStyle/>
        <a:p>
          <a:endParaRPr lang="en-US"/>
        </a:p>
      </dgm:t>
    </dgm:pt>
    <dgm:pt modelId="{AC54C43D-36A6-4B90-AC2D-3A2FBEF5C775}">
      <dgm:prSet/>
      <dgm:spPr>
        <a:solidFill>
          <a:schemeClr val="bg1">
            <a:lumMod val="85000"/>
            <a:alpha val="90000"/>
          </a:schemeClr>
        </a:solidFill>
        <a:ln>
          <a:solidFill>
            <a:srgbClr val="4AB2BC">
              <a:alpha val="90000"/>
            </a:srgbClr>
          </a:solidFill>
        </a:ln>
      </dgm:spPr>
      <dgm:t>
        <a:bodyPr/>
        <a:lstStyle/>
        <a:p>
          <a:pPr rtl="0"/>
          <a:r>
            <a:rPr lang="en-US" smtClean="0">
              <a:latin typeface="Arial" panose="020B0604020202020204" pitchFamily="34" charset="0"/>
              <a:cs typeface="Arial" panose="020B0604020202020204" pitchFamily="34" charset="0"/>
            </a:rPr>
            <a:t>Indicates delinquent loan (30/60/90/etc.)</a:t>
          </a:r>
          <a:endParaRPr lang="en-US">
            <a:latin typeface="Arial" panose="020B0604020202020204" pitchFamily="34" charset="0"/>
            <a:cs typeface="Arial" panose="020B0604020202020204" pitchFamily="34" charset="0"/>
          </a:endParaRPr>
        </a:p>
      </dgm:t>
    </dgm:pt>
    <dgm:pt modelId="{442E6544-321C-4FC9-A4F3-EAAE953B6401}" type="parTrans" cxnId="{5BDB77E4-FCEA-4C26-9ED2-4529C1E5EEF5}">
      <dgm:prSet/>
      <dgm:spPr/>
      <dgm:t>
        <a:bodyPr/>
        <a:lstStyle/>
        <a:p>
          <a:endParaRPr lang="en-US"/>
        </a:p>
      </dgm:t>
    </dgm:pt>
    <dgm:pt modelId="{FC1A4DC2-88DE-4E8E-A9A3-FF679AA80736}" type="sibTrans" cxnId="{5BDB77E4-FCEA-4C26-9ED2-4529C1E5EEF5}">
      <dgm:prSet/>
      <dgm:spPr/>
      <dgm:t>
        <a:bodyPr/>
        <a:lstStyle/>
        <a:p>
          <a:endParaRPr lang="en-US"/>
        </a:p>
      </dgm:t>
    </dgm:pt>
    <dgm:pt modelId="{A1D9A8F1-1BE5-4276-9D9F-B94D602079E3}">
      <dgm:prSet/>
      <dgm:spPr>
        <a:solidFill>
          <a:srgbClr val="4AB2BC"/>
        </a:solidFill>
      </dgm:spPr>
      <dgm:t>
        <a:bodyPr/>
        <a:lstStyle/>
        <a:p>
          <a:pPr rtl="0"/>
          <a:r>
            <a:rPr lang="en-US" b="1" i="0" dirty="0" smtClean="0">
              <a:solidFill>
                <a:schemeClr val="bg1"/>
              </a:solidFill>
              <a:latin typeface="Arial" panose="020B0604020202020204" pitchFamily="34" charset="0"/>
              <a:cs typeface="Arial" panose="020B0604020202020204" pitchFamily="34" charset="0"/>
            </a:rPr>
            <a:t>Claim filed with federal government</a:t>
          </a:r>
          <a:endParaRPr lang="en-US" dirty="0">
            <a:solidFill>
              <a:schemeClr val="bg1"/>
            </a:solidFill>
            <a:latin typeface="Arial" panose="020B0604020202020204" pitchFamily="34" charset="0"/>
            <a:cs typeface="Arial" panose="020B0604020202020204" pitchFamily="34" charset="0"/>
          </a:endParaRPr>
        </a:p>
      </dgm:t>
    </dgm:pt>
    <dgm:pt modelId="{4DEC1B57-FF5C-4521-A821-3D13EFE249F9}" type="parTrans" cxnId="{2AC944F3-363F-4B3C-A464-85733C3E409B}">
      <dgm:prSet/>
      <dgm:spPr/>
      <dgm:t>
        <a:bodyPr/>
        <a:lstStyle/>
        <a:p>
          <a:endParaRPr lang="en-US"/>
        </a:p>
      </dgm:t>
    </dgm:pt>
    <dgm:pt modelId="{91C9C2C3-71EC-438A-BEFD-17DC0E999B9F}" type="sibTrans" cxnId="{2AC944F3-363F-4B3C-A464-85733C3E409B}">
      <dgm:prSet/>
      <dgm:spPr/>
      <dgm:t>
        <a:bodyPr/>
        <a:lstStyle/>
        <a:p>
          <a:endParaRPr lang="en-US"/>
        </a:p>
      </dgm:t>
    </dgm:pt>
    <dgm:pt modelId="{0A17CE78-F2E1-46D4-AE1B-E886DF1F7603}">
      <dgm:prSet/>
      <dgm:spPr>
        <a:solidFill>
          <a:schemeClr val="bg1">
            <a:lumMod val="85000"/>
            <a:alpha val="90000"/>
          </a:schemeClr>
        </a:solidFill>
        <a:ln>
          <a:solidFill>
            <a:srgbClr val="4AB2BC">
              <a:alpha val="90000"/>
            </a:srgbClr>
          </a:solidFill>
        </a:ln>
      </dgm:spPr>
      <dgm:t>
        <a:bodyPr/>
        <a:lstStyle/>
        <a:p>
          <a:pPr rtl="0"/>
          <a:r>
            <a:rPr lang="en-US" smtClean="0">
              <a:latin typeface="Arial" panose="020B0604020202020204" pitchFamily="34" charset="0"/>
              <a:cs typeface="Arial" panose="020B0604020202020204" pitchFamily="34" charset="0"/>
            </a:rPr>
            <a:t>Indicates defaulted loan</a:t>
          </a:r>
          <a:endParaRPr lang="en-US">
            <a:latin typeface="Arial" panose="020B0604020202020204" pitchFamily="34" charset="0"/>
            <a:cs typeface="Arial" panose="020B0604020202020204" pitchFamily="34" charset="0"/>
          </a:endParaRPr>
        </a:p>
      </dgm:t>
    </dgm:pt>
    <dgm:pt modelId="{7385580B-244B-4913-9C8A-E9CAACF11461}" type="parTrans" cxnId="{BB1D2ECD-CEC5-4FF4-B42B-32170EC277CD}">
      <dgm:prSet/>
      <dgm:spPr/>
      <dgm:t>
        <a:bodyPr/>
        <a:lstStyle/>
        <a:p>
          <a:endParaRPr lang="en-US"/>
        </a:p>
      </dgm:t>
    </dgm:pt>
    <dgm:pt modelId="{BBCF2042-2A6F-42E9-87F5-70A154A38EF7}" type="sibTrans" cxnId="{BB1D2ECD-CEC5-4FF4-B42B-32170EC277CD}">
      <dgm:prSet/>
      <dgm:spPr/>
      <dgm:t>
        <a:bodyPr/>
        <a:lstStyle/>
        <a:p>
          <a:endParaRPr lang="en-US"/>
        </a:p>
      </dgm:t>
    </dgm:pt>
    <dgm:pt modelId="{8024E962-0872-41F0-AD99-36F0874A80B4}" type="pres">
      <dgm:prSet presAssocID="{9E50725B-75A8-4C17-A089-2C7695D8A6B9}" presName="Name0" presStyleCnt="0">
        <dgm:presLayoutVars>
          <dgm:dir/>
          <dgm:animLvl val="lvl"/>
          <dgm:resizeHandles val="exact"/>
        </dgm:presLayoutVars>
      </dgm:prSet>
      <dgm:spPr/>
      <dgm:t>
        <a:bodyPr/>
        <a:lstStyle/>
        <a:p>
          <a:endParaRPr lang="en-US"/>
        </a:p>
      </dgm:t>
    </dgm:pt>
    <dgm:pt modelId="{567FAB66-542D-49AE-ACD1-AF816B0EF345}" type="pres">
      <dgm:prSet presAssocID="{435E361B-456F-45B5-BB78-AEA39236BEB0}" presName="linNode" presStyleCnt="0"/>
      <dgm:spPr/>
    </dgm:pt>
    <dgm:pt modelId="{2276F2C4-314A-4FD0-8CF1-AC13E2C37850}" type="pres">
      <dgm:prSet presAssocID="{435E361B-456F-45B5-BB78-AEA39236BEB0}" presName="parentText" presStyleLbl="node1" presStyleIdx="0" presStyleCnt="6">
        <dgm:presLayoutVars>
          <dgm:chMax val="1"/>
          <dgm:bulletEnabled val="1"/>
        </dgm:presLayoutVars>
      </dgm:prSet>
      <dgm:spPr>
        <a:prstGeom prst="rect">
          <a:avLst/>
        </a:prstGeom>
      </dgm:spPr>
      <dgm:t>
        <a:bodyPr/>
        <a:lstStyle/>
        <a:p>
          <a:endParaRPr lang="en-US"/>
        </a:p>
      </dgm:t>
    </dgm:pt>
    <dgm:pt modelId="{B342E33E-67B7-486F-AE2C-54AA8C5C0115}" type="pres">
      <dgm:prSet presAssocID="{435E361B-456F-45B5-BB78-AEA39236BEB0}" presName="descendantText" presStyleLbl="alignAccFollowNode1" presStyleIdx="0" presStyleCnt="6">
        <dgm:presLayoutVars>
          <dgm:bulletEnabled val="1"/>
        </dgm:presLayoutVars>
      </dgm:prSet>
      <dgm:spPr>
        <a:prstGeom prst="rect">
          <a:avLst/>
        </a:prstGeom>
      </dgm:spPr>
      <dgm:t>
        <a:bodyPr/>
        <a:lstStyle/>
        <a:p>
          <a:endParaRPr lang="en-US"/>
        </a:p>
      </dgm:t>
    </dgm:pt>
    <dgm:pt modelId="{8AF1A0AE-1B7B-4E84-8393-94F4497DD959}" type="pres">
      <dgm:prSet presAssocID="{841AC049-04C9-43AA-9CA2-71DC686AA966}" presName="sp" presStyleCnt="0"/>
      <dgm:spPr/>
    </dgm:pt>
    <dgm:pt modelId="{728AA6C7-7801-4809-A77F-4D1EBCD44EDA}" type="pres">
      <dgm:prSet presAssocID="{3F0E920A-7F75-4A41-BFB0-EB090FD746C2}" presName="linNode" presStyleCnt="0"/>
      <dgm:spPr/>
    </dgm:pt>
    <dgm:pt modelId="{8CEFFE5F-C650-42A5-936F-EDE7632307B2}" type="pres">
      <dgm:prSet presAssocID="{3F0E920A-7F75-4A41-BFB0-EB090FD746C2}" presName="parentText" presStyleLbl="node1" presStyleIdx="1" presStyleCnt="6">
        <dgm:presLayoutVars>
          <dgm:chMax val="1"/>
          <dgm:bulletEnabled val="1"/>
        </dgm:presLayoutVars>
      </dgm:prSet>
      <dgm:spPr>
        <a:prstGeom prst="rect">
          <a:avLst/>
        </a:prstGeom>
      </dgm:spPr>
      <dgm:t>
        <a:bodyPr/>
        <a:lstStyle/>
        <a:p>
          <a:endParaRPr lang="en-US"/>
        </a:p>
      </dgm:t>
    </dgm:pt>
    <dgm:pt modelId="{0D012BC8-A536-44C5-A54A-81B4EA88FDC5}" type="pres">
      <dgm:prSet presAssocID="{3F0E920A-7F75-4A41-BFB0-EB090FD746C2}" presName="descendantText" presStyleLbl="alignAccFollowNode1" presStyleIdx="1" presStyleCnt="6">
        <dgm:presLayoutVars>
          <dgm:bulletEnabled val="1"/>
        </dgm:presLayoutVars>
      </dgm:prSet>
      <dgm:spPr>
        <a:prstGeom prst="rect">
          <a:avLst/>
        </a:prstGeom>
      </dgm:spPr>
      <dgm:t>
        <a:bodyPr/>
        <a:lstStyle/>
        <a:p>
          <a:endParaRPr lang="en-US"/>
        </a:p>
      </dgm:t>
    </dgm:pt>
    <dgm:pt modelId="{B97C2F56-00C3-41BD-BE30-12D50B2C278B}" type="pres">
      <dgm:prSet presAssocID="{F8373FA7-E9D1-4A9D-A821-B8D368AA02B9}" presName="sp" presStyleCnt="0"/>
      <dgm:spPr/>
    </dgm:pt>
    <dgm:pt modelId="{426E4106-18A5-40A9-AE0C-92B710C1852D}" type="pres">
      <dgm:prSet presAssocID="{82EA8EA1-8758-48B0-869A-ADDAEC7FA0F4}" presName="linNode" presStyleCnt="0"/>
      <dgm:spPr/>
    </dgm:pt>
    <dgm:pt modelId="{E3F0F3AE-7BAC-44FE-BED1-501DE491D886}" type="pres">
      <dgm:prSet presAssocID="{82EA8EA1-8758-48B0-869A-ADDAEC7FA0F4}" presName="parentText" presStyleLbl="node1" presStyleIdx="2" presStyleCnt="6">
        <dgm:presLayoutVars>
          <dgm:chMax val="1"/>
          <dgm:bulletEnabled val="1"/>
        </dgm:presLayoutVars>
      </dgm:prSet>
      <dgm:spPr>
        <a:prstGeom prst="rect">
          <a:avLst/>
        </a:prstGeom>
      </dgm:spPr>
      <dgm:t>
        <a:bodyPr/>
        <a:lstStyle/>
        <a:p>
          <a:endParaRPr lang="en-US"/>
        </a:p>
      </dgm:t>
    </dgm:pt>
    <dgm:pt modelId="{A28B50D2-0AF0-4E07-BF70-AB2136080917}" type="pres">
      <dgm:prSet presAssocID="{82EA8EA1-8758-48B0-869A-ADDAEC7FA0F4}" presName="descendantText" presStyleLbl="alignAccFollowNode1" presStyleIdx="2" presStyleCnt="6">
        <dgm:presLayoutVars>
          <dgm:bulletEnabled val="1"/>
        </dgm:presLayoutVars>
      </dgm:prSet>
      <dgm:spPr>
        <a:prstGeom prst="rect">
          <a:avLst/>
        </a:prstGeom>
      </dgm:spPr>
      <dgm:t>
        <a:bodyPr/>
        <a:lstStyle/>
        <a:p>
          <a:endParaRPr lang="en-US"/>
        </a:p>
      </dgm:t>
    </dgm:pt>
    <dgm:pt modelId="{19A00A89-6782-490E-AD6F-79B58333AEFE}" type="pres">
      <dgm:prSet presAssocID="{94EDD1B0-CE39-4F00-A480-A7893A4487D2}" presName="sp" presStyleCnt="0"/>
      <dgm:spPr/>
    </dgm:pt>
    <dgm:pt modelId="{3DCEB6BD-7B25-4BA0-BBD9-39573011F076}" type="pres">
      <dgm:prSet presAssocID="{6E4DC7B4-FA75-4C86-B193-E96EE8BB1D68}" presName="linNode" presStyleCnt="0"/>
      <dgm:spPr/>
    </dgm:pt>
    <dgm:pt modelId="{5535EDD3-800A-4288-85E0-F09522634D15}" type="pres">
      <dgm:prSet presAssocID="{6E4DC7B4-FA75-4C86-B193-E96EE8BB1D68}" presName="parentText" presStyleLbl="node1" presStyleIdx="3" presStyleCnt="6">
        <dgm:presLayoutVars>
          <dgm:chMax val="1"/>
          <dgm:bulletEnabled val="1"/>
        </dgm:presLayoutVars>
      </dgm:prSet>
      <dgm:spPr>
        <a:prstGeom prst="rect">
          <a:avLst/>
        </a:prstGeom>
      </dgm:spPr>
      <dgm:t>
        <a:bodyPr/>
        <a:lstStyle/>
        <a:p>
          <a:endParaRPr lang="en-US"/>
        </a:p>
      </dgm:t>
    </dgm:pt>
    <dgm:pt modelId="{A82663A0-5212-4D77-AF43-3260799A4B22}" type="pres">
      <dgm:prSet presAssocID="{6E4DC7B4-FA75-4C86-B193-E96EE8BB1D68}" presName="descendantText" presStyleLbl="alignAccFollowNode1" presStyleIdx="3" presStyleCnt="6">
        <dgm:presLayoutVars>
          <dgm:bulletEnabled val="1"/>
        </dgm:presLayoutVars>
      </dgm:prSet>
      <dgm:spPr>
        <a:prstGeom prst="rect">
          <a:avLst/>
        </a:prstGeom>
      </dgm:spPr>
      <dgm:t>
        <a:bodyPr/>
        <a:lstStyle/>
        <a:p>
          <a:endParaRPr lang="en-US"/>
        </a:p>
      </dgm:t>
    </dgm:pt>
    <dgm:pt modelId="{CE793032-B043-45CD-87DD-53C08852C6EF}" type="pres">
      <dgm:prSet presAssocID="{58D7AC32-5359-45D6-91E7-7051387F6214}" presName="sp" presStyleCnt="0"/>
      <dgm:spPr/>
    </dgm:pt>
    <dgm:pt modelId="{133EC054-1977-4197-8512-7D6882ADA9EE}" type="pres">
      <dgm:prSet presAssocID="{0AD004DF-EEFF-4415-8F9C-2E01CDE0F478}" presName="linNode" presStyleCnt="0"/>
      <dgm:spPr/>
    </dgm:pt>
    <dgm:pt modelId="{EEF55862-C705-4095-B673-462B892BF0D9}" type="pres">
      <dgm:prSet presAssocID="{0AD004DF-EEFF-4415-8F9C-2E01CDE0F478}" presName="parentText" presStyleLbl="node1" presStyleIdx="4" presStyleCnt="6">
        <dgm:presLayoutVars>
          <dgm:chMax val="1"/>
          <dgm:bulletEnabled val="1"/>
        </dgm:presLayoutVars>
      </dgm:prSet>
      <dgm:spPr>
        <a:prstGeom prst="rect">
          <a:avLst/>
        </a:prstGeom>
      </dgm:spPr>
      <dgm:t>
        <a:bodyPr/>
        <a:lstStyle/>
        <a:p>
          <a:endParaRPr lang="en-US"/>
        </a:p>
      </dgm:t>
    </dgm:pt>
    <dgm:pt modelId="{3716F06F-4C5D-4DAD-814A-606A370F96FC}" type="pres">
      <dgm:prSet presAssocID="{0AD004DF-EEFF-4415-8F9C-2E01CDE0F478}" presName="descendantText" presStyleLbl="alignAccFollowNode1" presStyleIdx="4" presStyleCnt="6">
        <dgm:presLayoutVars>
          <dgm:bulletEnabled val="1"/>
        </dgm:presLayoutVars>
      </dgm:prSet>
      <dgm:spPr>
        <a:prstGeom prst="rect">
          <a:avLst/>
        </a:prstGeom>
      </dgm:spPr>
      <dgm:t>
        <a:bodyPr/>
        <a:lstStyle/>
        <a:p>
          <a:endParaRPr lang="en-US"/>
        </a:p>
      </dgm:t>
    </dgm:pt>
    <dgm:pt modelId="{E9256F21-9C3E-48FF-B8D0-74B180EE7CF0}" type="pres">
      <dgm:prSet presAssocID="{58A46147-46BB-4753-888B-D2809AC5B373}" presName="sp" presStyleCnt="0"/>
      <dgm:spPr/>
    </dgm:pt>
    <dgm:pt modelId="{DFE6FB1C-7CBD-41B7-8B9D-9243B343C0F0}" type="pres">
      <dgm:prSet presAssocID="{A1D9A8F1-1BE5-4276-9D9F-B94D602079E3}" presName="linNode" presStyleCnt="0"/>
      <dgm:spPr/>
    </dgm:pt>
    <dgm:pt modelId="{EFA70266-1A57-4767-935D-FB8B706BF026}" type="pres">
      <dgm:prSet presAssocID="{A1D9A8F1-1BE5-4276-9D9F-B94D602079E3}" presName="parentText" presStyleLbl="node1" presStyleIdx="5" presStyleCnt="6">
        <dgm:presLayoutVars>
          <dgm:chMax val="1"/>
          <dgm:bulletEnabled val="1"/>
        </dgm:presLayoutVars>
      </dgm:prSet>
      <dgm:spPr>
        <a:prstGeom prst="rect">
          <a:avLst/>
        </a:prstGeom>
      </dgm:spPr>
      <dgm:t>
        <a:bodyPr/>
        <a:lstStyle/>
        <a:p>
          <a:endParaRPr lang="en-US"/>
        </a:p>
      </dgm:t>
    </dgm:pt>
    <dgm:pt modelId="{E1738CF1-E6B7-4BC7-836F-009314D2F0AE}" type="pres">
      <dgm:prSet presAssocID="{A1D9A8F1-1BE5-4276-9D9F-B94D602079E3}" presName="descendantText" presStyleLbl="alignAccFollowNode1" presStyleIdx="5" presStyleCnt="6">
        <dgm:presLayoutVars>
          <dgm:bulletEnabled val="1"/>
        </dgm:presLayoutVars>
      </dgm:prSet>
      <dgm:spPr>
        <a:prstGeom prst="rect">
          <a:avLst/>
        </a:prstGeom>
      </dgm:spPr>
      <dgm:t>
        <a:bodyPr/>
        <a:lstStyle/>
        <a:p>
          <a:endParaRPr lang="en-US"/>
        </a:p>
      </dgm:t>
    </dgm:pt>
  </dgm:ptLst>
  <dgm:cxnLst>
    <dgm:cxn modelId="{55ECC86C-0F0F-4BA5-80F4-7738417B167F}" srcId="{9E50725B-75A8-4C17-A089-2C7695D8A6B9}" destId="{82EA8EA1-8758-48B0-869A-ADDAEC7FA0F4}" srcOrd="2" destOrd="0" parTransId="{205B6701-0D5F-4044-980A-05108C3E8C40}" sibTransId="{94EDD1B0-CE39-4F00-A480-A7893A4487D2}"/>
    <dgm:cxn modelId="{6F0208B0-C205-40F1-AA4D-C4D9104549B2}" type="presOf" srcId="{930F7149-6AA4-41B1-907C-5344376A1063}" destId="{A28B50D2-0AF0-4E07-BF70-AB2136080917}" srcOrd="0" destOrd="0" presId="urn:microsoft.com/office/officeart/2005/8/layout/vList5"/>
    <dgm:cxn modelId="{0369F659-9091-4073-8906-1FD6D52C77C2}" type="presOf" srcId="{82EA8EA1-8758-48B0-869A-ADDAEC7FA0F4}" destId="{E3F0F3AE-7BAC-44FE-BED1-501DE491D886}" srcOrd="0" destOrd="0" presId="urn:microsoft.com/office/officeart/2005/8/layout/vList5"/>
    <dgm:cxn modelId="{1FA4FC14-99DE-4D88-88DC-61066A65C045}" type="presOf" srcId="{435E361B-456F-45B5-BB78-AEA39236BEB0}" destId="{2276F2C4-314A-4FD0-8CF1-AC13E2C37850}" srcOrd="0" destOrd="0" presId="urn:microsoft.com/office/officeart/2005/8/layout/vList5"/>
    <dgm:cxn modelId="{CCEB0E52-AAE7-4C3E-BE8D-67D3281B54EA}" srcId="{9E50725B-75A8-4C17-A089-2C7695D8A6B9}" destId="{435E361B-456F-45B5-BB78-AEA39236BEB0}" srcOrd="0" destOrd="0" parTransId="{1EA23D02-0F10-486C-BB86-268294563DA0}" sibTransId="{841AC049-04C9-43AA-9CA2-71DC686AA966}"/>
    <dgm:cxn modelId="{2A30EAE2-2194-40B4-BFDD-4EDD0B24AD0E}" type="presOf" srcId="{CFEA9698-DD36-4873-87BE-8DCD826C6793}" destId="{0D012BC8-A536-44C5-A54A-81B4EA88FDC5}" srcOrd="0" destOrd="0" presId="urn:microsoft.com/office/officeart/2005/8/layout/vList5"/>
    <dgm:cxn modelId="{B9216950-531D-4743-95D1-B1122EB0CD11}" type="presOf" srcId="{0AD004DF-EEFF-4415-8F9C-2E01CDE0F478}" destId="{EEF55862-C705-4095-B673-462B892BF0D9}" srcOrd="0" destOrd="0" presId="urn:microsoft.com/office/officeart/2005/8/layout/vList5"/>
    <dgm:cxn modelId="{40359D75-2616-4834-AA89-4E16A356B794}" srcId="{9E50725B-75A8-4C17-A089-2C7695D8A6B9}" destId="{6E4DC7B4-FA75-4C86-B193-E96EE8BB1D68}" srcOrd="3" destOrd="0" parTransId="{8CDAD3BD-2A41-41E4-B258-F1D74D10C7C3}" sibTransId="{58D7AC32-5359-45D6-91E7-7051387F6214}"/>
    <dgm:cxn modelId="{8DF2E6B8-A2D8-4272-A494-0CAEFD046F0C}" srcId="{82EA8EA1-8758-48B0-869A-ADDAEC7FA0F4}" destId="{930F7149-6AA4-41B1-907C-5344376A1063}" srcOrd="0" destOrd="0" parTransId="{A0F414B2-E327-46DC-8D2A-B128E504B973}" sibTransId="{B3FFADA6-D36C-41C7-BE29-C687BDFA6E28}"/>
    <dgm:cxn modelId="{D88568EC-F0C9-405A-82A9-8C5A4D3B8C19}" srcId="{9E50725B-75A8-4C17-A089-2C7695D8A6B9}" destId="{0AD004DF-EEFF-4415-8F9C-2E01CDE0F478}" srcOrd="4" destOrd="0" parTransId="{09E72190-C6A1-499A-B02C-2BABBA932B80}" sibTransId="{58A46147-46BB-4753-888B-D2809AC5B373}"/>
    <dgm:cxn modelId="{2AC944F3-363F-4B3C-A464-85733C3E409B}" srcId="{9E50725B-75A8-4C17-A089-2C7695D8A6B9}" destId="{A1D9A8F1-1BE5-4276-9D9F-B94D602079E3}" srcOrd="5" destOrd="0" parTransId="{4DEC1B57-FF5C-4521-A821-3D13EFE249F9}" sibTransId="{91C9C2C3-71EC-438A-BEFD-17DC0E999B9F}"/>
    <dgm:cxn modelId="{65E7F301-EC7F-4530-8DFA-514AEB1D5B01}" type="presOf" srcId="{6E4DC7B4-FA75-4C86-B193-E96EE8BB1D68}" destId="{5535EDD3-800A-4288-85E0-F09522634D15}" srcOrd="0" destOrd="0" presId="urn:microsoft.com/office/officeart/2005/8/layout/vList5"/>
    <dgm:cxn modelId="{54ACE777-1677-4D14-AB67-643DADC01322}" srcId="{435E361B-456F-45B5-BB78-AEA39236BEB0}" destId="{0013B462-6BE7-4172-840A-B2B08B633E05}" srcOrd="0" destOrd="0" parTransId="{B5511A71-791F-407D-9722-AF455308F84C}" sibTransId="{E36DABC9-B0AE-46F1-9077-45C4BEE06D54}"/>
    <dgm:cxn modelId="{5ADD0149-3C84-464A-840F-E001C6870C0C}" type="presOf" srcId="{9E50725B-75A8-4C17-A089-2C7695D8A6B9}" destId="{8024E962-0872-41F0-AD99-36F0874A80B4}" srcOrd="0" destOrd="0" presId="urn:microsoft.com/office/officeart/2005/8/layout/vList5"/>
    <dgm:cxn modelId="{BB1D2ECD-CEC5-4FF4-B42B-32170EC277CD}" srcId="{A1D9A8F1-1BE5-4276-9D9F-B94D602079E3}" destId="{0A17CE78-F2E1-46D4-AE1B-E886DF1F7603}" srcOrd="0" destOrd="0" parTransId="{7385580B-244B-4913-9C8A-E9CAACF11461}" sibTransId="{BBCF2042-2A6F-42E9-87F5-70A154A38EF7}"/>
    <dgm:cxn modelId="{E3A6B079-BDA6-40BA-9F10-14052DE54E36}" srcId="{9E50725B-75A8-4C17-A089-2C7695D8A6B9}" destId="{3F0E920A-7F75-4A41-BFB0-EB090FD746C2}" srcOrd="1" destOrd="0" parTransId="{50E1B256-5EA8-46B5-B5A4-60A67C573AF3}" sibTransId="{F8373FA7-E9D1-4A9D-A821-B8D368AA02B9}"/>
    <dgm:cxn modelId="{61B88CD3-5D93-4328-8C7E-F433FE1CC678}" srcId="{3F0E920A-7F75-4A41-BFB0-EB090FD746C2}" destId="{CFEA9698-DD36-4873-87BE-8DCD826C6793}" srcOrd="0" destOrd="0" parTransId="{4E7D41A5-7CDC-409A-B4C9-29550C1EC2D2}" sibTransId="{6FC25778-C3E3-4F71-AC06-1CA2CB55DE46}"/>
    <dgm:cxn modelId="{5E1D4FD0-AB13-4972-B5D9-9C548A9D6025}" type="presOf" srcId="{A1D9A8F1-1BE5-4276-9D9F-B94D602079E3}" destId="{EFA70266-1A57-4767-935D-FB8B706BF026}" srcOrd="0" destOrd="0" presId="urn:microsoft.com/office/officeart/2005/8/layout/vList5"/>
    <dgm:cxn modelId="{B7DC46B9-198A-44EA-B035-3583FEA01EB7}" type="presOf" srcId="{3F0E920A-7F75-4A41-BFB0-EB090FD746C2}" destId="{8CEFFE5F-C650-42A5-936F-EDE7632307B2}" srcOrd="0" destOrd="0" presId="urn:microsoft.com/office/officeart/2005/8/layout/vList5"/>
    <dgm:cxn modelId="{5BDB77E4-FCEA-4C26-9ED2-4529C1E5EEF5}" srcId="{0AD004DF-EEFF-4415-8F9C-2E01CDE0F478}" destId="{AC54C43D-36A6-4B90-AC2D-3A2FBEF5C775}" srcOrd="0" destOrd="0" parTransId="{442E6544-321C-4FC9-A4F3-EAAE953B6401}" sibTransId="{FC1A4DC2-88DE-4E8E-A9A3-FF679AA80736}"/>
    <dgm:cxn modelId="{0F82E687-59F9-4312-8613-E0A866F7E459}" type="presOf" srcId="{9B18DBB5-F1F2-4812-93D3-C4E13A91DB86}" destId="{A82663A0-5212-4D77-AF43-3260799A4B22}" srcOrd="0" destOrd="0" presId="urn:microsoft.com/office/officeart/2005/8/layout/vList5"/>
    <dgm:cxn modelId="{785311DD-D5CE-4CCF-A518-0A9F2DF1875C}" type="presOf" srcId="{0A17CE78-F2E1-46D4-AE1B-E886DF1F7603}" destId="{E1738CF1-E6B7-4BC7-836F-009314D2F0AE}" srcOrd="0" destOrd="0" presId="urn:microsoft.com/office/officeart/2005/8/layout/vList5"/>
    <dgm:cxn modelId="{40449760-6896-4DCD-AAB4-414499E75FCB}" type="presOf" srcId="{0013B462-6BE7-4172-840A-B2B08B633E05}" destId="{B342E33E-67B7-486F-AE2C-54AA8C5C0115}" srcOrd="0" destOrd="0" presId="urn:microsoft.com/office/officeart/2005/8/layout/vList5"/>
    <dgm:cxn modelId="{9D4AFBFD-9979-4D54-911D-FF892217C70A}" srcId="{6E4DC7B4-FA75-4C86-B193-E96EE8BB1D68}" destId="{9B18DBB5-F1F2-4812-93D3-C4E13A91DB86}" srcOrd="0" destOrd="0" parTransId="{A3F0149A-9900-40A8-B0BE-1867A8BB5E15}" sibTransId="{BA058416-493B-4199-A9D5-D38997805997}"/>
    <dgm:cxn modelId="{F1B6DBC6-3955-4706-AB43-2D58B37EA10F}" type="presOf" srcId="{AC54C43D-36A6-4B90-AC2D-3A2FBEF5C775}" destId="{3716F06F-4C5D-4DAD-814A-606A370F96FC}" srcOrd="0" destOrd="0" presId="urn:microsoft.com/office/officeart/2005/8/layout/vList5"/>
    <dgm:cxn modelId="{B608A6C5-BDC0-4AD1-A630-CAFEF2CB6F28}" type="presParOf" srcId="{8024E962-0872-41F0-AD99-36F0874A80B4}" destId="{567FAB66-542D-49AE-ACD1-AF816B0EF345}" srcOrd="0" destOrd="0" presId="urn:microsoft.com/office/officeart/2005/8/layout/vList5"/>
    <dgm:cxn modelId="{9DB566A3-7CAE-4C3A-B70C-9BBD052B5CDA}" type="presParOf" srcId="{567FAB66-542D-49AE-ACD1-AF816B0EF345}" destId="{2276F2C4-314A-4FD0-8CF1-AC13E2C37850}" srcOrd="0" destOrd="0" presId="urn:microsoft.com/office/officeart/2005/8/layout/vList5"/>
    <dgm:cxn modelId="{670A5545-A821-4703-ABE7-19A3AAFAC44B}" type="presParOf" srcId="{567FAB66-542D-49AE-ACD1-AF816B0EF345}" destId="{B342E33E-67B7-486F-AE2C-54AA8C5C0115}" srcOrd="1" destOrd="0" presId="urn:microsoft.com/office/officeart/2005/8/layout/vList5"/>
    <dgm:cxn modelId="{EDFAB44F-F01D-4E38-A616-38AFB26440E8}" type="presParOf" srcId="{8024E962-0872-41F0-AD99-36F0874A80B4}" destId="{8AF1A0AE-1B7B-4E84-8393-94F4497DD959}" srcOrd="1" destOrd="0" presId="urn:microsoft.com/office/officeart/2005/8/layout/vList5"/>
    <dgm:cxn modelId="{1B52AEB1-43DA-4AD4-9648-3FE84794B9EB}" type="presParOf" srcId="{8024E962-0872-41F0-AD99-36F0874A80B4}" destId="{728AA6C7-7801-4809-A77F-4D1EBCD44EDA}" srcOrd="2" destOrd="0" presId="urn:microsoft.com/office/officeart/2005/8/layout/vList5"/>
    <dgm:cxn modelId="{628C04B9-5921-40AD-AC2B-52B1DAA75A2C}" type="presParOf" srcId="{728AA6C7-7801-4809-A77F-4D1EBCD44EDA}" destId="{8CEFFE5F-C650-42A5-936F-EDE7632307B2}" srcOrd="0" destOrd="0" presId="urn:microsoft.com/office/officeart/2005/8/layout/vList5"/>
    <dgm:cxn modelId="{5BBFEE03-ED35-48D3-AC5D-F547E0BA0CB8}" type="presParOf" srcId="{728AA6C7-7801-4809-A77F-4D1EBCD44EDA}" destId="{0D012BC8-A536-44C5-A54A-81B4EA88FDC5}" srcOrd="1" destOrd="0" presId="urn:microsoft.com/office/officeart/2005/8/layout/vList5"/>
    <dgm:cxn modelId="{09B29177-878C-4BDA-9D5D-1FE02F132AF5}" type="presParOf" srcId="{8024E962-0872-41F0-AD99-36F0874A80B4}" destId="{B97C2F56-00C3-41BD-BE30-12D50B2C278B}" srcOrd="3" destOrd="0" presId="urn:microsoft.com/office/officeart/2005/8/layout/vList5"/>
    <dgm:cxn modelId="{577BAB39-671E-493C-9F18-80560ED853EE}" type="presParOf" srcId="{8024E962-0872-41F0-AD99-36F0874A80B4}" destId="{426E4106-18A5-40A9-AE0C-92B710C1852D}" srcOrd="4" destOrd="0" presId="urn:microsoft.com/office/officeart/2005/8/layout/vList5"/>
    <dgm:cxn modelId="{FE249D5E-2CD5-44BC-876A-5EB5F6C2CCC2}" type="presParOf" srcId="{426E4106-18A5-40A9-AE0C-92B710C1852D}" destId="{E3F0F3AE-7BAC-44FE-BED1-501DE491D886}" srcOrd="0" destOrd="0" presId="urn:microsoft.com/office/officeart/2005/8/layout/vList5"/>
    <dgm:cxn modelId="{7BA926A4-84D5-4887-8458-4E22590E13BF}" type="presParOf" srcId="{426E4106-18A5-40A9-AE0C-92B710C1852D}" destId="{A28B50D2-0AF0-4E07-BF70-AB2136080917}" srcOrd="1" destOrd="0" presId="urn:microsoft.com/office/officeart/2005/8/layout/vList5"/>
    <dgm:cxn modelId="{7BCCD57B-68E0-4BDD-8DE0-FFC69236BC8A}" type="presParOf" srcId="{8024E962-0872-41F0-AD99-36F0874A80B4}" destId="{19A00A89-6782-490E-AD6F-79B58333AEFE}" srcOrd="5" destOrd="0" presId="urn:microsoft.com/office/officeart/2005/8/layout/vList5"/>
    <dgm:cxn modelId="{EEB2AC00-E7DF-491E-BE81-86E9028C8B8B}" type="presParOf" srcId="{8024E962-0872-41F0-AD99-36F0874A80B4}" destId="{3DCEB6BD-7B25-4BA0-BBD9-39573011F076}" srcOrd="6" destOrd="0" presId="urn:microsoft.com/office/officeart/2005/8/layout/vList5"/>
    <dgm:cxn modelId="{9CF8D7EF-A5F2-406E-9E37-7651861584CF}" type="presParOf" srcId="{3DCEB6BD-7B25-4BA0-BBD9-39573011F076}" destId="{5535EDD3-800A-4288-85E0-F09522634D15}" srcOrd="0" destOrd="0" presId="urn:microsoft.com/office/officeart/2005/8/layout/vList5"/>
    <dgm:cxn modelId="{7E0538E4-5049-4F2C-B442-09BA3D3CC949}" type="presParOf" srcId="{3DCEB6BD-7B25-4BA0-BBD9-39573011F076}" destId="{A82663A0-5212-4D77-AF43-3260799A4B22}" srcOrd="1" destOrd="0" presId="urn:microsoft.com/office/officeart/2005/8/layout/vList5"/>
    <dgm:cxn modelId="{6FAACBCA-6AD1-49F3-BF98-4D8F83721528}" type="presParOf" srcId="{8024E962-0872-41F0-AD99-36F0874A80B4}" destId="{CE793032-B043-45CD-87DD-53C08852C6EF}" srcOrd="7" destOrd="0" presId="urn:microsoft.com/office/officeart/2005/8/layout/vList5"/>
    <dgm:cxn modelId="{34AA4EE0-1937-4069-84D3-EEC37CF86C91}" type="presParOf" srcId="{8024E962-0872-41F0-AD99-36F0874A80B4}" destId="{133EC054-1977-4197-8512-7D6882ADA9EE}" srcOrd="8" destOrd="0" presId="urn:microsoft.com/office/officeart/2005/8/layout/vList5"/>
    <dgm:cxn modelId="{FE2D96D9-A9ED-443E-B91C-91FCBD3B6EB0}" type="presParOf" srcId="{133EC054-1977-4197-8512-7D6882ADA9EE}" destId="{EEF55862-C705-4095-B673-462B892BF0D9}" srcOrd="0" destOrd="0" presId="urn:microsoft.com/office/officeart/2005/8/layout/vList5"/>
    <dgm:cxn modelId="{0E5EDF3E-A4CE-4141-B101-0D39F0153D25}" type="presParOf" srcId="{133EC054-1977-4197-8512-7D6882ADA9EE}" destId="{3716F06F-4C5D-4DAD-814A-606A370F96FC}" srcOrd="1" destOrd="0" presId="urn:microsoft.com/office/officeart/2005/8/layout/vList5"/>
    <dgm:cxn modelId="{95F90284-D4C5-4C89-836B-59E06B9F2968}" type="presParOf" srcId="{8024E962-0872-41F0-AD99-36F0874A80B4}" destId="{E9256F21-9C3E-48FF-B8D0-74B180EE7CF0}" srcOrd="9" destOrd="0" presId="urn:microsoft.com/office/officeart/2005/8/layout/vList5"/>
    <dgm:cxn modelId="{646AAE22-2F4C-4CF0-B879-B747DD36FFC3}" type="presParOf" srcId="{8024E962-0872-41F0-AD99-36F0874A80B4}" destId="{DFE6FB1C-7CBD-41B7-8B9D-9243B343C0F0}" srcOrd="10" destOrd="0" presId="urn:microsoft.com/office/officeart/2005/8/layout/vList5"/>
    <dgm:cxn modelId="{429EE128-5536-447F-A36D-04B7BB5CABD1}" type="presParOf" srcId="{DFE6FB1C-7CBD-41B7-8B9D-9243B343C0F0}" destId="{EFA70266-1A57-4767-935D-FB8B706BF026}" srcOrd="0" destOrd="0" presId="urn:microsoft.com/office/officeart/2005/8/layout/vList5"/>
    <dgm:cxn modelId="{70F8CA9B-9106-426C-B804-DED7082097D4}" type="presParOf" srcId="{DFE6FB1C-7CBD-41B7-8B9D-9243B343C0F0}" destId="{E1738CF1-E6B7-4BC7-836F-009314D2F0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79E3A-1941-4197-A128-A6697C04E896}" type="datetimeFigureOut">
              <a:rPr lang="en-US" smtClean="0"/>
              <a:t>10/5/2015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F7B0F-4A03-47AA-BB6F-BC07B4308412}" type="slidenum">
              <a:rPr lang="en-US" smtClean="0"/>
              <a:t>‹#›</a:t>
            </a:fld>
            <a:endParaRPr lang="en-US" dirty="0"/>
          </a:p>
        </p:txBody>
      </p:sp>
    </p:spTree>
    <p:extLst>
      <p:ext uri="{BB962C8B-B14F-4D97-AF65-F5344CB8AC3E}">
        <p14:creationId xmlns:p14="http://schemas.microsoft.com/office/powerpoint/2010/main" val="237803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 Loans and Credit: An Overview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Borrowing student loans is a fact of life for many students. The use of credit cards often quickly follows. While these aren’t bad actions in and of themselves, understanding how borrowing impacts credit – and how credit impacts other areas of your financial life – is an often missed step in the process. Join this session as we walk through the basics of credit reports and scores – and how student loans and credit cards fit in to the credit picture. Then, join your colleagues in discussion for building best practices on how to help educate your students along their academic and financial journey.</a:t>
            </a:r>
          </a:p>
          <a:p>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1</a:t>
            </a:fld>
            <a:endParaRPr lang="en-US" dirty="0"/>
          </a:p>
        </p:txBody>
      </p:sp>
    </p:spTree>
    <p:extLst>
      <p:ext uri="{BB962C8B-B14F-4D97-AF65-F5344CB8AC3E}">
        <p14:creationId xmlns:p14="http://schemas.microsoft.com/office/powerpoint/2010/main" val="323740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FICO scores are the most commonly used, there are some other scores out on the market. And, while you’ll generally have to pay to get your FICO score (unless you’ve recently applied for credit and been denied – in which case you have to be provided with your report upon your request), you can get a couple of these other scores for free through sources like creditkarma.com. While they won’t be entirely the same score, it will give you an idea of where you would land – and what you might change to improve your scores.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134A4DE4-ECE1-4E8E-BCC5-5C96A9BA4903}" type="slidenum">
              <a:rPr lang="en-US" altLang="en-US" smtClean="0"/>
              <a:pPr eaLnBrk="1" hangingPunct="1"/>
              <a:t>15</a:t>
            </a:fld>
            <a:endParaRPr lang="en-US" altLang="en-US" smtClean="0"/>
          </a:p>
        </p:txBody>
      </p:sp>
    </p:spTree>
    <p:extLst>
      <p:ext uri="{BB962C8B-B14F-4D97-AF65-F5344CB8AC3E}">
        <p14:creationId xmlns:p14="http://schemas.microsoft.com/office/powerpoint/2010/main" val="32629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Credit scores affect way more than your ability to get a credit card or buy a car. Your credit score determines everything from the interest rate you will pay on your line of credit, to the benefits you will receive with that line of credit, to insurance rates – and even job opportunities. Yep, employers are now checking credit reports and Facebook pages…</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66DAF2BD-440D-450E-948D-2C75FAE3A124}" type="slidenum">
              <a:rPr lang="en-US" altLang="en-US" sz="1200">
                <a:solidFill>
                  <a:prstClr val="black"/>
                </a:solidFill>
              </a:rPr>
              <a:pPr eaLnBrk="1" hangingPunct="1"/>
              <a:t>16</a:t>
            </a:fld>
            <a:endParaRPr lang="en-US" altLang="en-US" sz="1200">
              <a:solidFill>
                <a:prstClr val="black"/>
              </a:solidFill>
            </a:endParaRPr>
          </a:p>
        </p:txBody>
      </p:sp>
    </p:spTree>
    <p:extLst>
      <p:ext uri="{BB962C8B-B14F-4D97-AF65-F5344CB8AC3E}">
        <p14:creationId xmlns:p14="http://schemas.microsoft.com/office/powerpoint/2010/main" val="213210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everyone has their very own credit situation, it’s important to acknowledge that even general statements</a:t>
            </a:r>
            <a:r>
              <a:rPr lang="en-US" baseline="0" dirty="0" smtClean="0"/>
              <a:t> about how something may impact someone’s credit score may – or may not – be fully true for a specific individual. But, the generality of the information that follows should be a good guideline.</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18</a:t>
            </a:fld>
            <a:endParaRPr lang="en-US" dirty="0"/>
          </a:p>
        </p:txBody>
      </p:sp>
    </p:spTree>
    <p:extLst>
      <p:ext uri="{BB962C8B-B14F-4D97-AF65-F5344CB8AC3E}">
        <p14:creationId xmlns:p14="http://schemas.microsoft.com/office/powerpoint/2010/main" val="296205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19</a:t>
            </a:fld>
            <a:endParaRPr lang="en-US" dirty="0"/>
          </a:p>
        </p:txBody>
      </p:sp>
    </p:spTree>
    <p:extLst>
      <p:ext uri="{BB962C8B-B14F-4D97-AF65-F5344CB8AC3E}">
        <p14:creationId xmlns:p14="http://schemas.microsoft.com/office/powerpoint/2010/main" val="209220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20</a:t>
            </a:fld>
            <a:endParaRPr lang="en-US" dirty="0"/>
          </a:p>
        </p:txBody>
      </p:sp>
    </p:spTree>
    <p:extLst>
      <p:ext uri="{BB962C8B-B14F-4D97-AF65-F5344CB8AC3E}">
        <p14:creationId xmlns:p14="http://schemas.microsoft.com/office/powerpoint/2010/main" val="361501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let’s go back to your credit score. Since your score is reflective of the items</a:t>
            </a:r>
            <a:r>
              <a:rPr lang="en-US" altLang="en-US" baseline="0" dirty="0" smtClean="0"/>
              <a:t> on your credit report, this is where we see the actual score play out.</a:t>
            </a:r>
            <a:endParaRPr lang="en-US"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DACF482-F486-49BD-A11E-3F654B46EE44}" type="slidenum">
              <a:rPr lang="en-US" altLang="en-US" sz="1200">
                <a:solidFill>
                  <a:prstClr val="black"/>
                </a:solidFill>
              </a:rPr>
              <a:pPr/>
              <a:t>21</a:t>
            </a:fld>
            <a:endParaRPr lang="en-US" altLang="en-US" sz="1200">
              <a:solidFill>
                <a:prstClr val="black"/>
              </a:solidFill>
            </a:endParaRPr>
          </a:p>
        </p:txBody>
      </p:sp>
    </p:spTree>
    <p:extLst>
      <p:ext uri="{BB962C8B-B14F-4D97-AF65-F5344CB8AC3E}">
        <p14:creationId xmlns:p14="http://schemas.microsoft.com/office/powerpoint/2010/main" val="252118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any type of credit, the most important factor in your score is whether or not you are making your payment(s) on time.</a:t>
            </a:r>
          </a:p>
          <a:p>
            <a:endParaRPr lang="en-US" dirty="0" smtClean="0"/>
          </a:p>
          <a:p>
            <a:r>
              <a:rPr lang="en-US" dirty="0" smtClean="0"/>
              <a:t>If you are past due, the</a:t>
            </a:r>
            <a:r>
              <a:rPr lang="en-US" baseline="0" dirty="0" smtClean="0"/>
              <a:t> score will reflect the number of days delinquent you are (120 is worse than 30), and how many accounts are delinquent. If you’ve come back in to good standing, they will still be looking to see how long since your last delinquency – so it’s important to get back on track and STAY on track.</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22</a:t>
            </a:fld>
            <a:endParaRPr lang="en-US" dirty="0"/>
          </a:p>
        </p:txBody>
      </p:sp>
    </p:spTree>
    <p:extLst>
      <p:ext uri="{BB962C8B-B14F-4D97-AF65-F5344CB8AC3E}">
        <p14:creationId xmlns:p14="http://schemas.microsoft.com/office/powerpoint/2010/main" val="8795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difficult piece of the puzzle to give a “simple” answer to – because it’s not just about how much you originally borrowed, but also about how much you now currently owe – and what that amount is in relationship to your overall available credit. In addition, your debt to income ratio can be used in credit determination as well. So, even if student A and student B borrowed the same amount and are on the same repayment rack, they may still have different scores based on those different ratios.</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23</a:t>
            </a:fld>
            <a:endParaRPr lang="en-US" dirty="0"/>
          </a:p>
        </p:txBody>
      </p:sp>
    </p:spTree>
    <p:extLst>
      <p:ext uri="{BB962C8B-B14F-4D97-AF65-F5344CB8AC3E}">
        <p14:creationId xmlns:p14="http://schemas.microsoft.com/office/powerpoint/2010/main" val="257267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student loans, this is mostly reflective of “how long have you been paying” –</a:t>
            </a:r>
            <a:r>
              <a:rPr lang="en-US" baseline="0" dirty="0" smtClean="0"/>
              <a:t> since there really isn’t any “history” here until you start making payments – although they will start tracking upon disbursement.</a:t>
            </a:r>
          </a:p>
          <a:p>
            <a:endParaRPr lang="en-US" baseline="0" dirty="0" smtClean="0"/>
          </a:p>
          <a:p>
            <a:r>
              <a:rPr lang="en-US" baseline="0" dirty="0" smtClean="0"/>
              <a:t>With credit cards, this will be ongoing. Keeping a credit card as your “history” card can be (at least minimally) effective.</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24</a:t>
            </a:fld>
            <a:endParaRPr lang="en-US" dirty="0"/>
          </a:p>
        </p:txBody>
      </p:sp>
    </p:spTree>
    <p:extLst>
      <p:ext uri="{BB962C8B-B14F-4D97-AF65-F5344CB8AC3E}">
        <p14:creationId xmlns:p14="http://schemas.microsoft.com/office/powerpoint/2010/main" val="65345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loans can actually be beneficial to a score –</a:t>
            </a:r>
            <a:r>
              <a:rPr lang="en-US" baseline="0" dirty="0" smtClean="0"/>
              <a:t> as it helps to diversify the credit mix (adding to a credit card only portfolio, for example).</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25</a:t>
            </a:fld>
            <a:endParaRPr lang="en-US" dirty="0"/>
          </a:p>
        </p:txBody>
      </p:sp>
    </p:spTree>
    <p:extLst>
      <p:ext uri="{BB962C8B-B14F-4D97-AF65-F5344CB8AC3E}">
        <p14:creationId xmlns:p14="http://schemas.microsoft.com/office/powerpoint/2010/main" val="307632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should start by defining what Credit is.</a:t>
            </a:r>
            <a:r>
              <a:rPr lang="en-US" altLang="en-US" baseline="0" dirty="0" smtClean="0"/>
              <a:t>  This definition is fairly straightforward and comes from the Institute for Financial Literacy.  </a:t>
            </a:r>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64FAA4A-21D6-4328-B3C1-1D1DCEA6AF17}" type="slidenum">
              <a:rPr lang="en-US" altLang="en-US" sz="1200">
                <a:solidFill>
                  <a:prstClr val="black"/>
                </a:solidFill>
              </a:rPr>
              <a:pPr eaLnBrk="1" hangingPunct="1"/>
              <a:t>7</a:t>
            </a:fld>
            <a:endParaRPr lang="en-US" altLang="en-US" sz="1200">
              <a:solidFill>
                <a:prstClr val="black"/>
              </a:solidFill>
            </a:endParaRPr>
          </a:p>
        </p:txBody>
      </p:sp>
    </p:spTree>
    <p:extLst>
      <p:ext uri="{BB962C8B-B14F-4D97-AF65-F5344CB8AC3E}">
        <p14:creationId xmlns:p14="http://schemas.microsoft.com/office/powerpoint/2010/main" val="159887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Clr>
                <a:srgbClr val="4AB2BC"/>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Since Direct/Perkins Loans do not require a credit check, no impact.</a:t>
            </a:r>
          </a:p>
          <a:p>
            <a:pPr marL="742950" lvl="1" indent="-285750">
              <a:buClr>
                <a:srgbClr val="4AB2BC"/>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PLUS/Private loans will result in a credit inquiry.</a:t>
            </a:r>
          </a:p>
          <a:p>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26</a:t>
            </a:fld>
            <a:endParaRPr lang="en-US" dirty="0"/>
          </a:p>
        </p:txBody>
      </p:sp>
    </p:spTree>
    <p:extLst>
      <p:ext uri="{BB962C8B-B14F-4D97-AF65-F5344CB8AC3E}">
        <p14:creationId xmlns:p14="http://schemas.microsoft.com/office/powerpoint/2010/main" val="60290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28</a:t>
            </a:fld>
            <a:endParaRPr lang="en-US" dirty="0"/>
          </a:p>
        </p:txBody>
      </p:sp>
    </p:spTree>
    <p:extLst>
      <p:ext uri="{BB962C8B-B14F-4D97-AF65-F5344CB8AC3E}">
        <p14:creationId xmlns:p14="http://schemas.microsoft.com/office/powerpoint/2010/main" val="203006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a:t>
            </a:r>
          </a:p>
          <a:p>
            <a:pPr marL="171430" indent="-171430">
              <a:buFont typeface="Arial" panose="020B0604020202020204" pitchFamily="34" charset="0"/>
              <a:buChar char="•"/>
            </a:pPr>
            <a:r>
              <a:rPr lang="en-US" dirty="0" smtClean="0"/>
              <a:t>Arial font for</a:t>
            </a:r>
            <a:r>
              <a:rPr lang="en-US" baseline="0" dirty="0" smtClean="0"/>
              <a:t> contact info, 50% black and 12 points</a:t>
            </a:r>
          </a:p>
        </p:txBody>
      </p:sp>
      <p:sp>
        <p:nvSpPr>
          <p:cNvPr id="4" name="Slide Number Placeholder 3"/>
          <p:cNvSpPr>
            <a:spLocks noGrp="1"/>
          </p:cNvSpPr>
          <p:nvPr>
            <p:ph type="sldNum" sz="quarter" idx="10"/>
          </p:nvPr>
        </p:nvSpPr>
        <p:spPr/>
        <p:txBody>
          <a:bodyPr/>
          <a:lstStyle/>
          <a:p>
            <a:fld id="{D52F7B0F-4A03-47AA-BB6F-BC07B430841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624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Generally</a:t>
            </a:r>
            <a:r>
              <a:rPr lang="en-US" altLang="en-US" baseline="0" dirty="0" smtClean="0"/>
              <a:t> speaking, credit can be secured or unsecured.  Secured credit is backed by some type of asset or collateral.  If the borrower does not meet their end of their agreement with paying back money, they risk losing collateral.  Unsecured credit means that there is no collateral or assets backing the loan or money that has been lent out.  This is one of the reasons interest rates tend to be higher on unsecured credit.  </a:t>
            </a:r>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64FAA4A-21D6-4328-B3C1-1D1DCEA6AF17}" type="slidenum">
              <a:rPr lang="en-US" altLang="en-US" sz="1200">
                <a:solidFill>
                  <a:prstClr val="black"/>
                </a:solidFill>
              </a:rPr>
              <a:pPr eaLnBrk="1" hangingPunct="1"/>
              <a:t>8</a:t>
            </a:fld>
            <a:endParaRPr lang="en-US" altLang="en-US" sz="1200">
              <a:solidFill>
                <a:prstClr val="black"/>
              </a:solidFill>
            </a:endParaRPr>
          </a:p>
        </p:txBody>
      </p:sp>
    </p:spTree>
    <p:extLst>
      <p:ext uri="{BB962C8B-B14F-4D97-AF65-F5344CB8AC3E}">
        <p14:creationId xmlns:p14="http://schemas.microsoft.com/office/powerpoint/2010/main" val="238883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we talk</a:t>
            </a:r>
            <a:r>
              <a:rPr lang="en-US" altLang="en-US" baseline="0" dirty="0" smtClean="0"/>
              <a:t> about types of credit, it is important to distinguish between Installment Loans vs. Revolving Lines of Credit.  The table in this slide highlights the major </a:t>
            </a:r>
            <a:r>
              <a:rPr lang="en-US" altLang="en-US" baseline="0" dirty="0" err="1" smtClean="0"/>
              <a:t>similaritites</a:t>
            </a:r>
            <a:r>
              <a:rPr lang="en-US" altLang="en-US" baseline="0" dirty="0" smtClean="0"/>
              <a:t> and differences between these two types of credit.  </a:t>
            </a:r>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64FAA4A-21D6-4328-B3C1-1D1DCEA6AF17}" type="slidenum">
              <a:rPr lang="en-US" altLang="en-US" sz="1200">
                <a:solidFill>
                  <a:prstClr val="black"/>
                </a:solidFill>
              </a:rPr>
              <a:pPr eaLnBrk="1" hangingPunct="1"/>
              <a:t>9</a:t>
            </a:fld>
            <a:endParaRPr lang="en-US" altLang="en-US" sz="1200">
              <a:solidFill>
                <a:prstClr val="black"/>
              </a:solidFill>
            </a:endParaRPr>
          </a:p>
        </p:txBody>
      </p:sp>
    </p:spTree>
    <p:extLst>
      <p:ext uri="{BB962C8B-B14F-4D97-AF65-F5344CB8AC3E}">
        <p14:creationId xmlns:p14="http://schemas.microsoft.com/office/powerpoint/2010/main" val="253784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64FAA4A-21D6-4328-B3C1-1D1DCEA6AF17}" type="slidenum">
              <a:rPr lang="en-US" altLang="en-US" sz="1200">
                <a:solidFill>
                  <a:prstClr val="black"/>
                </a:solidFill>
              </a:rPr>
              <a:pPr eaLnBrk="1" hangingPunct="1"/>
              <a:t>10</a:t>
            </a:fld>
            <a:endParaRPr lang="en-US" altLang="en-US" sz="1200">
              <a:solidFill>
                <a:prstClr val="black"/>
              </a:solidFill>
            </a:endParaRPr>
          </a:p>
        </p:txBody>
      </p:sp>
    </p:spTree>
    <p:extLst>
      <p:ext uri="{BB962C8B-B14F-4D97-AF65-F5344CB8AC3E}">
        <p14:creationId xmlns:p14="http://schemas.microsoft.com/office/powerpoint/2010/main" val="98642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good debt is debt that you take on as</a:t>
            </a:r>
            <a:r>
              <a:rPr lang="en-US" baseline="0" dirty="0" smtClean="0"/>
              <a:t> an investment of sorts – whether that is in yourself in the form of an education, a home, or a business. These loans tends to come with a structured repayment plan and have tax deductions associated with them.</a:t>
            </a:r>
          </a:p>
          <a:p>
            <a:endParaRPr lang="en-US" baseline="0" dirty="0" smtClean="0"/>
          </a:p>
          <a:p>
            <a:r>
              <a:rPr lang="en-US" baseline="0" dirty="0" smtClean="0"/>
              <a:t>Bad debt tends to be riskier – and immediately has a significant negative cost – whether that is a high interest rate, variable terms, or the fact that you are simply buying something you don’t “need” on credit.</a:t>
            </a:r>
            <a:endParaRPr lang="en-US" dirty="0"/>
          </a:p>
        </p:txBody>
      </p:sp>
      <p:sp>
        <p:nvSpPr>
          <p:cNvPr id="4" name="Slide Number Placeholder 3"/>
          <p:cNvSpPr>
            <a:spLocks noGrp="1"/>
          </p:cNvSpPr>
          <p:nvPr>
            <p:ph type="sldNum" sz="quarter" idx="10"/>
          </p:nvPr>
        </p:nvSpPr>
        <p:spPr/>
        <p:txBody>
          <a:bodyPr/>
          <a:lstStyle/>
          <a:p>
            <a:fld id="{D52F7B0F-4A03-47AA-BB6F-BC07B4308412}" type="slidenum">
              <a:rPr lang="en-US" smtClean="0"/>
              <a:t>11</a:t>
            </a:fld>
            <a:endParaRPr lang="en-US" dirty="0"/>
          </a:p>
        </p:txBody>
      </p:sp>
    </p:spTree>
    <p:extLst>
      <p:ext uri="{BB962C8B-B14F-4D97-AF65-F5344CB8AC3E}">
        <p14:creationId xmlns:p14="http://schemas.microsoft.com/office/powerpoint/2010/main" val="181930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credit report is like a report card – but instead of measuring your success in class, this measures your success with credit and debt. These are the four main categories that you will see on your credit report.</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64FAA4A-21D6-4328-B3C1-1D1DCEA6AF17}" type="slidenum">
              <a:rPr lang="en-US" altLang="en-US" sz="1200">
                <a:solidFill>
                  <a:prstClr val="black"/>
                </a:solidFill>
              </a:rPr>
              <a:pPr eaLnBrk="1" hangingPunct="1"/>
              <a:t>12</a:t>
            </a:fld>
            <a:endParaRPr lang="en-US" altLang="en-US" sz="1200">
              <a:solidFill>
                <a:prstClr val="black"/>
              </a:solidFill>
            </a:endParaRPr>
          </a:p>
        </p:txBody>
      </p:sp>
    </p:spTree>
    <p:extLst>
      <p:ext uri="{BB962C8B-B14F-4D97-AF65-F5344CB8AC3E}">
        <p14:creationId xmlns:p14="http://schemas.microsoft.com/office/powerpoint/2010/main" val="244463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www.annualcreditreport.com is the free source for your credit report for the three main credit bureaus – Experian, Equifax and TransUnion.</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CA8773C2-DEDA-4978-827E-A4D9C7FD6FC1}" type="slidenum">
              <a:rPr lang="en-US" altLang="en-US" sz="1200">
                <a:solidFill>
                  <a:prstClr val="black"/>
                </a:solidFill>
              </a:rPr>
              <a:pPr eaLnBrk="1" hangingPunct="1"/>
              <a:t>13</a:t>
            </a:fld>
            <a:endParaRPr lang="en-US" altLang="en-US" sz="1200">
              <a:solidFill>
                <a:prstClr val="black"/>
              </a:solidFill>
            </a:endParaRPr>
          </a:p>
        </p:txBody>
      </p:sp>
    </p:spTree>
    <p:extLst>
      <p:ext uri="{BB962C8B-B14F-4D97-AF65-F5344CB8AC3E}">
        <p14:creationId xmlns:p14="http://schemas.microsoft.com/office/powerpoint/2010/main" val="297497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credit score is derived from information on your credit report. The five most important areas that are reviewed are payment history, amounts owed, length of credit history type of credit used and new credit.</a:t>
            </a:r>
          </a:p>
          <a:p>
            <a:endParaRPr lang="en-US" altLang="en-US" b="1" dirty="0" smtClean="0"/>
          </a:p>
          <a:p>
            <a:r>
              <a:rPr lang="en-US" altLang="en-US" b="1" dirty="0" smtClean="0"/>
              <a:t>From www.myfico.com</a:t>
            </a:r>
          </a:p>
          <a:p>
            <a:endParaRPr lang="en-US" altLang="en-US" b="1" dirty="0" smtClean="0"/>
          </a:p>
          <a:p>
            <a:r>
              <a:rPr lang="en-US" altLang="en-US" b="1" dirty="0" smtClean="0"/>
              <a:t>Payment History</a:t>
            </a:r>
          </a:p>
          <a:p>
            <a:r>
              <a:rPr lang="en-US" altLang="en-US" dirty="0" smtClean="0"/>
              <a:t>Account payment information on specific types of accounts (credit cards, retail accounts, installment loans, finance company accounts, mortgage, etc.)</a:t>
            </a:r>
          </a:p>
          <a:p>
            <a:r>
              <a:rPr lang="en-US" altLang="en-US" dirty="0" smtClean="0"/>
              <a:t>Presence of adverse public records (bankruptcy, </a:t>
            </a:r>
            <a:r>
              <a:rPr lang="en-US" altLang="en-US" dirty="0" err="1" smtClean="0"/>
              <a:t>judgements</a:t>
            </a:r>
            <a:r>
              <a:rPr lang="en-US" altLang="en-US" dirty="0" smtClean="0"/>
              <a:t>, suits, liens, wage attachments, etc.), collection items, and/or delinquency (past due items)</a:t>
            </a:r>
          </a:p>
          <a:p>
            <a:r>
              <a:rPr lang="en-US" altLang="en-US" dirty="0" smtClean="0"/>
              <a:t>Severity of delinquency (how long past due)</a:t>
            </a:r>
          </a:p>
          <a:p>
            <a:r>
              <a:rPr lang="en-US" altLang="en-US" dirty="0" smtClean="0"/>
              <a:t>Amount past due on delinquent accounts or collection items</a:t>
            </a:r>
          </a:p>
          <a:p>
            <a:r>
              <a:rPr lang="en-US" altLang="en-US" dirty="0" smtClean="0"/>
              <a:t>Time since (</a:t>
            </a:r>
            <a:r>
              <a:rPr lang="en-US" altLang="en-US" dirty="0" err="1" smtClean="0"/>
              <a:t>recency</a:t>
            </a:r>
            <a:r>
              <a:rPr lang="en-US" altLang="en-US" dirty="0" smtClean="0"/>
              <a:t> of) past due items (delinquency), adverse public records (if any), or collection items (if any)</a:t>
            </a:r>
          </a:p>
          <a:p>
            <a:r>
              <a:rPr lang="en-US" altLang="en-US" dirty="0" smtClean="0"/>
              <a:t>Number of past due items on file</a:t>
            </a:r>
          </a:p>
          <a:p>
            <a:r>
              <a:rPr lang="en-US" altLang="en-US" dirty="0" smtClean="0"/>
              <a:t>Number of accounts paid as agreed </a:t>
            </a:r>
          </a:p>
          <a:p>
            <a:r>
              <a:rPr lang="en-US" altLang="en-US" b="1" dirty="0" smtClean="0"/>
              <a:t>Amounts Owed</a:t>
            </a:r>
          </a:p>
          <a:p>
            <a:r>
              <a:rPr lang="en-US" altLang="en-US" dirty="0" smtClean="0"/>
              <a:t>Amount owing on accounts</a:t>
            </a:r>
          </a:p>
          <a:p>
            <a:r>
              <a:rPr lang="en-US" altLang="en-US" dirty="0" smtClean="0"/>
              <a:t>Amount owing on specific types of accounts</a:t>
            </a:r>
          </a:p>
          <a:p>
            <a:r>
              <a:rPr lang="en-US" altLang="en-US" dirty="0" smtClean="0"/>
              <a:t>Lack of a specific type of balance, in some cases</a:t>
            </a:r>
          </a:p>
          <a:p>
            <a:r>
              <a:rPr lang="en-US" altLang="en-US" dirty="0" smtClean="0"/>
              <a:t>Number of accounts with balances</a:t>
            </a:r>
          </a:p>
          <a:p>
            <a:r>
              <a:rPr lang="en-US" altLang="en-US" dirty="0" smtClean="0"/>
              <a:t>Proportion of credit lines used (proportion of balances to total credit limits on certain types of revolving accounts)</a:t>
            </a:r>
          </a:p>
          <a:p>
            <a:r>
              <a:rPr lang="en-US" altLang="en-US" dirty="0" smtClean="0"/>
              <a:t>Proportion of installment loan amounts still owing (proportion of balance to original loan amount on certain types of installment loans)</a:t>
            </a:r>
          </a:p>
          <a:p>
            <a:r>
              <a:rPr lang="en-US" altLang="en-US" b="1" dirty="0" smtClean="0"/>
              <a:t>Length of Credit History</a:t>
            </a:r>
          </a:p>
          <a:p>
            <a:r>
              <a:rPr lang="en-US" altLang="en-US" dirty="0" smtClean="0"/>
              <a:t>Time since accounts opened</a:t>
            </a:r>
          </a:p>
          <a:p>
            <a:r>
              <a:rPr lang="en-US" altLang="en-US" dirty="0" smtClean="0"/>
              <a:t>Time since accounts opened, by specific type of account</a:t>
            </a:r>
          </a:p>
          <a:p>
            <a:r>
              <a:rPr lang="en-US" altLang="en-US" dirty="0" smtClean="0"/>
              <a:t>Time since account activity </a:t>
            </a:r>
          </a:p>
          <a:p>
            <a:r>
              <a:rPr lang="en-US" altLang="en-US" b="1" dirty="0" smtClean="0"/>
              <a:t>New Credit</a:t>
            </a:r>
          </a:p>
          <a:p>
            <a:r>
              <a:rPr lang="en-US" altLang="en-US" dirty="0" smtClean="0"/>
              <a:t>Number of recently opened accounts, and proportion of accounts that are recently opened, by type of account</a:t>
            </a:r>
          </a:p>
          <a:p>
            <a:r>
              <a:rPr lang="en-US" altLang="en-US" dirty="0" smtClean="0"/>
              <a:t>Number of recent credit inquiries</a:t>
            </a:r>
          </a:p>
          <a:p>
            <a:r>
              <a:rPr lang="en-US" altLang="en-US" dirty="0" smtClean="0"/>
              <a:t>Time since recent account opening(s), by type of account</a:t>
            </a:r>
          </a:p>
          <a:p>
            <a:r>
              <a:rPr lang="en-US" altLang="en-US" dirty="0" smtClean="0"/>
              <a:t>Time since credit inquiry(s)</a:t>
            </a:r>
          </a:p>
          <a:p>
            <a:r>
              <a:rPr lang="en-US" altLang="en-US" dirty="0" smtClean="0"/>
              <a:t>Re-establishment of positive credit history following past payment problems</a:t>
            </a:r>
          </a:p>
          <a:p>
            <a:r>
              <a:rPr lang="en-US" altLang="en-US" b="1" dirty="0" smtClean="0"/>
              <a:t>Types of Credit Used</a:t>
            </a:r>
          </a:p>
          <a:p>
            <a:r>
              <a:rPr lang="en-US" altLang="en-US" dirty="0" smtClean="0"/>
              <a:t>Number of (presence, prevalence, and recent information on) various types of accounts (credit cards, retail accounts, installment loans, mortgage, consumer finance accounts, etc.)</a:t>
            </a:r>
          </a:p>
          <a:p>
            <a:r>
              <a:rPr lang="en-US" altLang="en-US" dirty="0" smtClean="0"/>
              <a:t>Please note that: </a:t>
            </a:r>
          </a:p>
          <a:p>
            <a:r>
              <a:rPr lang="en-US" altLang="en-US" b="1" dirty="0" smtClean="0"/>
              <a:t>A FICO score takes into consideration all these categories of information, not just one or two.</a:t>
            </a:r>
            <a:r>
              <a:rPr lang="en-US" altLang="en-US" dirty="0" smtClean="0"/>
              <a:t/>
            </a:r>
            <a:br>
              <a:rPr lang="en-US" altLang="en-US" dirty="0" smtClean="0"/>
            </a:br>
            <a:r>
              <a:rPr lang="en-US" altLang="en-US" dirty="0" smtClean="0"/>
              <a:t>No one piece of information or factor alone will determine your score.</a:t>
            </a:r>
          </a:p>
          <a:p>
            <a:r>
              <a:rPr lang="en-US" altLang="en-US" b="1" dirty="0" smtClean="0"/>
              <a:t>The importance of any factor depends on the overall information in your credit report.</a:t>
            </a:r>
            <a:r>
              <a:rPr lang="en-US" altLang="en-US" dirty="0" smtClean="0"/>
              <a:t/>
            </a:r>
            <a:br>
              <a:rPr lang="en-US" altLang="en-US" dirty="0" smtClean="0"/>
            </a:br>
            <a:r>
              <a:rPr lang="en-US" altLang="en-US" dirty="0" smtClean="0"/>
              <a:t>For some people, a given factor may be more important than for someone else with a different credit history. In addition, as the information in your credit report changes, so does the importance of any factor in determining your FICO score. Thus, it's impossible to say exactly how important any single factor is in determining your score - even the levels of importance shown here are for the general population, and will be different for different credit profiles. What's important is the mix of information, which varies from person to person, and for any one person over time.</a:t>
            </a:r>
          </a:p>
          <a:p>
            <a:r>
              <a:rPr lang="en-US" altLang="en-US" b="1" dirty="0" smtClean="0"/>
              <a:t>Your FICO score only looks at information in your credit report.</a:t>
            </a:r>
            <a:r>
              <a:rPr lang="en-US" altLang="en-US" dirty="0" smtClean="0"/>
              <a:t/>
            </a:r>
            <a:br>
              <a:rPr lang="en-US" altLang="en-US" dirty="0" smtClean="0"/>
            </a:br>
            <a:r>
              <a:rPr lang="en-US" altLang="en-US" dirty="0" smtClean="0"/>
              <a:t>However, lenders look at many things when making a credit decision including your income, how long you have worked at your present job and the kind of credit you are requesting.</a:t>
            </a:r>
          </a:p>
          <a:p>
            <a:r>
              <a:rPr lang="en-US" altLang="en-US" b="1" dirty="0" smtClean="0"/>
              <a:t>Your score considers both positive and negative information in your credit report.</a:t>
            </a:r>
            <a:r>
              <a:rPr lang="en-US" altLang="en-US" dirty="0" smtClean="0"/>
              <a:t/>
            </a:r>
            <a:br>
              <a:rPr lang="en-US" altLang="en-US" dirty="0" smtClean="0"/>
            </a:br>
            <a:r>
              <a:rPr lang="en-US" altLang="en-US" dirty="0" smtClean="0"/>
              <a:t>Late payments will lower your score, but establishing or re-establishing a good track record of making payments on time will raise your FICO credit score</a:t>
            </a:r>
          </a:p>
          <a:p>
            <a:endParaRPr lang="en-US"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2DACF482-F486-49BD-A11E-3F654B46EE44}" type="slidenum">
              <a:rPr lang="en-US" altLang="en-US" sz="1200">
                <a:solidFill>
                  <a:prstClr val="black"/>
                </a:solidFill>
              </a:rPr>
              <a:pPr eaLnBrk="1" hangingPunct="1"/>
              <a:t>14</a:t>
            </a:fld>
            <a:endParaRPr lang="en-US" altLang="en-US" sz="1200">
              <a:solidFill>
                <a:prstClr val="black"/>
              </a:solidFill>
            </a:endParaRPr>
          </a:p>
        </p:txBody>
      </p:sp>
    </p:spTree>
    <p:extLst>
      <p:ext uri="{BB962C8B-B14F-4D97-AF65-F5344CB8AC3E}">
        <p14:creationId xmlns:p14="http://schemas.microsoft.com/office/powerpoint/2010/main" val="1510512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939023"/>
            <a:ext cx="9144000" cy="2739081"/>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69846" y="1939023"/>
            <a:ext cx="1435614" cy="3350589"/>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PPT_Cover_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846" y="1939023"/>
            <a:ext cx="1447800" cy="3352800"/>
          </a:xfrm>
          <a:prstGeom prst="rect">
            <a:avLst/>
          </a:prstGeom>
        </p:spPr>
      </p:pic>
      <p:sp>
        <p:nvSpPr>
          <p:cNvPr id="2" name="Title 1"/>
          <p:cNvSpPr>
            <a:spLocks noGrp="1"/>
          </p:cNvSpPr>
          <p:nvPr>
            <p:ph type="ctrTitle"/>
          </p:nvPr>
        </p:nvSpPr>
        <p:spPr>
          <a:xfrm>
            <a:off x="1904998" y="3135236"/>
            <a:ext cx="6553202" cy="906532"/>
          </a:xfrm>
        </p:spPr>
        <p:txBody>
          <a:bodyPr anchor="t" anchorCtr="0">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25" y="350839"/>
            <a:ext cx="4333875" cy="95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5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141288" y="152400"/>
            <a:ext cx="8850312" cy="65532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993796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141288" y="152400"/>
            <a:ext cx="8850312" cy="65532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124376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939023"/>
            <a:ext cx="9144000" cy="2739081"/>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369846" y="1939023"/>
            <a:ext cx="1435614" cy="3350589"/>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5" name="Picture 24" descr="PPT_Cover_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846" y="1939023"/>
            <a:ext cx="1447800" cy="3352800"/>
          </a:xfrm>
          <a:prstGeom prst="rect">
            <a:avLst/>
          </a:prstGeom>
        </p:spPr>
      </p:pic>
      <p:sp>
        <p:nvSpPr>
          <p:cNvPr id="2" name="Title 1"/>
          <p:cNvSpPr>
            <a:spLocks noGrp="1"/>
          </p:cNvSpPr>
          <p:nvPr>
            <p:ph type="ctrTitle"/>
          </p:nvPr>
        </p:nvSpPr>
        <p:spPr>
          <a:xfrm>
            <a:off x="1904998" y="3135236"/>
            <a:ext cx="6553202" cy="906532"/>
          </a:xfrm>
        </p:spPr>
        <p:txBody>
          <a:bodyPr anchor="t" anchorCtr="0">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796" y="514350"/>
            <a:ext cx="3914775" cy="876300"/>
          </a:xfrm>
          <a:prstGeom prst="rect">
            <a:avLst/>
          </a:prstGeom>
        </p:spPr>
      </p:pic>
    </p:spTree>
    <p:extLst>
      <p:ext uri="{BB962C8B-B14F-4D97-AF65-F5344CB8AC3E}">
        <p14:creationId xmlns:p14="http://schemas.microsoft.com/office/powerpoint/2010/main" val="149068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chemeClr val="accent5"/>
              </a:buClr>
              <a:buFont typeface="Wingdings" charset="2"/>
              <a:buChar char="§"/>
              <a:defRPr sz="1800">
                <a:solidFill>
                  <a:schemeClr val="bg1">
                    <a:lumMod val="50000"/>
                  </a:schemeClr>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prstClr val="white"/>
                </a:solidFill>
                <a:latin typeface="Arial Narrow"/>
                <a:cs typeface="Arial Narrow"/>
              </a:rPr>
              <a:pPr algn="ctr"/>
              <a:t>‹#›</a:t>
            </a:fld>
            <a:endParaRPr lang="en-US" sz="1200" dirty="0">
              <a:solidFill>
                <a:prstClr val="white"/>
              </a:solidFill>
              <a:latin typeface="Arial Narrow"/>
              <a:cs typeface="Arial Narrow"/>
            </a:endParaRPr>
          </a:p>
        </p:txBody>
      </p:sp>
      <p:pic>
        <p:nvPicPr>
          <p:cNvPr id="18" name="Picture 17"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20" name="Rectangle 19"/>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58" y="6432938"/>
            <a:ext cx="1703474" cy="381313"/>
          </a:xfrm>
          <a:prstGeom prst="rect">
            <a:avLst/>
          </a:prstGeom>
        </p:spPr>
      </p:pic>
    </p:spTree>
    <p:extLst>
      <p:ext uri="{BB962C8B-B14F-4D97-AF65-F5344CB8AC3E}">
        <p14:creationId xmlns:p14="http://schemas.microsoft.com/office/powerpoint/2010/main" val="80334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15" name="Rectangle 14"/>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18" name="Rectangle 17"/>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cxnSp>
        <p:nvCxnSpPr>
          <p:cNvPr id="9" name="Straight Connector 8"/>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prstClr val="white"/>
                </a:solidFill>
                <a:latin typeface="Arial Narrow"/>
                <a:cs typeface="Arial Narrow"/>
              </a:rPr>
              <a:pPr algn="ctr"/>
              <a:t>‹#›</a:t>
            </a:fld>
            <a:endParaRPr lang="en-US" sz="1200" dirty="0">
              <a:solidFill>
                <a:prstClr val="white"/>
              </a:solidFill>
              <a:latin typeface="Arial Narrow"/>
              <a:cs typeface="Arial Narrow"/>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58" y="6432938"/>
            <a:ext cx="1703474" cy="381313"/>
          </a:xfrm>
          <a:prstGeom prst="rect">
            <a:avLst/>
          </a:prstGeom>
        </p:spPr>
      </p:pic>
    </p:spTree>
    <p:extLst>
      <p:ext uri="{BB962C8B-B14F-4D97-AF65-F5344CB8AC3E}">
        <p14:creationId xmlns:p14="http://schemas.microsoft.com/office/powerpoint/2010/main" val="400978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1738998"/>
            <a:ext cx="9144000" cy="2739081"/>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ctrTitle" hasCustomPrompt="1"/>
          </p:nvPr>
        </p:nvSpPr>
        <p:spPr>
          <a:xfrm>
            <a:off x="876298" y="2573261"/>
            <a:ext cx="6553202" cy="906532"/>
          </a:xfrm>
        </p:spPr>
        <p:txBody>
          <a:bodyPr anchor="t" anchorCtr="0">
            <a:normAutofit/>
          </a:bodyPr>
          <a:lstStyle>
            <a:lvl1pPr algn="l">
              <a:defRPr sz="3600" baseline="0">
                <a:solidFill>
                  <a:schemeClr val="bg1"/>
                </a:solidFill>
                <a:latin typeface="Arial Narrow"/>
              </a:defRPr>
            </a:lvl1pPr>
          </a:lstStyle>
          <a:p>
            <a:r>
              <a:rPr lang="en-US" dirty="0" smtClean="0"/>
              <a:t>Divider Page</a:t>
            </a:r>
            <a:endParaRPr lang="en-US" dirty="0"/>
          </a:p>
        </p:txBody>
      </p:sp>
      <p:cxnSp>
        <p:nvCxnSpPr>
          <p:cNvPr id="6" name="Straight Connector 5"/>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58" y="6432938"/>
            <a:ext cx="1703474" cy="381313"/>
          </a:xfrm>
          <a:prstGeom prst="rect">
            <a:avLst/>
          </a:prstGeom>
        </p:spPr>
      </p:pic>
    </p:spTree>
    <p:extLst>
      <p:ext uri="{BB962C8B-B14F-4D97-AF65-F5344CB8AC3E}">
        <p14:creationId xmlns:p14="http://schemas.microsoft.com/office/powerpoint/2010/main" val="84731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37C1E0-BA1C-3940-9D54-3922140D950C}" type="datetimeFigureOut">
              <a:rPr lang="en-US" smtClean="0">
                <a:solidFill>
                  <a:prstClr val="black"/>
                </a:solidFill>
              </a:rPr>
              <a:pPr/>
              <a:t>10/5/2015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23F8E657-ADC8-9E4F-A8ED-F6C498B285C4}" type="slidenum">
              <a:rPr lang="en-US" smtClean="0"/>
              <a:pPr/>
              <a:t>‹#›</a:t>
            </a:fld>
            <a:endParaRPr lang="en-US" dirty="0"/>
          </a:p>
        </p:txBody>
      </p:sp>
    </p:spTree>
    <p:extLst>
      <p:ext uri="{BB962C8B-B14F-4D97-AF65-F5344CB8AC3E}">
        <p14:creationId xmlns:p14="http://schemas.microsoft.com/office/powerpoint/2010/main" val="193863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chemeClr val="accent5"/>
              </a:buClr>
              <a:buFont typeface="Wingdings" charset="2"/>
              <a:buChar char="§"/>
              <a:defRPr sz="1800">
                <a:solidFill>
                  <a:schemeClr val="bg1">
                    <a:lumMod val="50000"/>
                  </a:schemeClr>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schemeClr val="bg1"/>
                </a:solidFill>
                <a:latin typeface="Arial Narrow"/>
                <a:cs typeface="Arial Narrow"/>
              </a:rPr>
              <a:pPr algn="ctr"/>
              <a:t>‹#›</a:t>
            </a:fld>
            <a:endParaRPr lang="en-US" sz="1200" dirty="0">
              <a:solidFill>
                <a:schemeClr val="bg1"/>
              </a:solidFill>
              <a:latin typeface="Arial Narrow"/>
              <a:cs typeface="Arial Narrow"/>
            </a:endParaRPr>
          </a:p>
        </p:txBody>
      </p:sp>
      <p:pic>
        <p:nvPicPr>
          <p:cNvPr id="18" name="Picture 17"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20" name="Rectangle 19"/>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6444533"/>
            <a:ext cx="1626903" cy="35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9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15" name="Rectangle 14"/>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18" name="Rectangle 17"/>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cxnSp>
        <p:nvCxnSpPr>
          <p:cNvPr id="9" name="Straight Connector 8"/>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smtClean="0">
                <a:solidFill>
                  <a:schemeClr val="bg1"/>
                </a:solidFill>
                <a:latin typeface="Arial Narrow"/>
                <a:cs typeface="Arial Narrow"/>
              </a:rPr>
              <a:pPr algn="ctr"/>
              <a:t>‹#›</a:t>
            </a:fld>
            <a:endParaRPr lang="en-US" sz="1200" dirty="0">
              <a:solidFill>
                <a:schemeClr val="bg1"/>
              </a:solidFill>
              <a:latin typeface="Arial Narrow"/>
              <a:cs typeface="Arial Narrow"/>
            </a:endParaRPr>
          </a:p>
        </p:txBody>
      </p:sp>
      <p:pic>
        <p:nvPicPr>
          <p:cNvPr id="16" name="Picture 2" descr="J:\GROUP\CreativeServices\SALT 2011\SALT Internal Roll Out\2014\ASA-SALT Logo Lock-ups\ASA-SALT-LOGO-LOCKUP-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6444533"/>
            <a:ext cx="1626903" cy="35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7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37C1E0-BA1C-3940-9D54-3922140D950C}" type="datetimeFigureOut">
              <a:rPr lang="en-US" smtClean="0"/>
              <a:t>10/5/2015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3F8E657-ADC8-9E4F-A8ED-F6C498B285C4}" type="slidenum">
              <a:rPr lang="en-US" smtClean="0"/>
              <a:t>‹#›</a:t>
            </a:fld>
            <a:endParaRPr lang="en-US" dirty="0"/>
          </a:p>
        </p:txBody>
      </p:sp>
    </p:spTree>
    <p:extLst>
      <p:ext uri="{BB962C8B-B14F-4D97-AF65-F5344CB8AC3E}">
        <p14:creationId xmlns:p14="http://schemas.microsoft.com/office/powerpoint/2010/main" val="287988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0" y="1939023"/>
            <a:ext cx="9144000" cy="2739081"/>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369846" y="1939023"/>
            <a:ext cx="1435614" cy="3350589"/>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2" name="Picture 21" descr="SALT_black_logo_cmyk_horizontal_ASA.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845" y="410349"/>
            <a:ext cx="2410426" cy="608534"/>
          </a:xfrm>
          <a:prstGeom prst="rect">
            <a:avLst/>
          </a:prstGeom>
        </p:spPr>
      </p:pic>
      <p:pic>
        <p:nvPicPr>
          <p:cNvPr id="25" name="Picture 24" descr="PPT_Cover_Line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46" y="1939023"/>
            <a:ext cx="1447800" cy="3352800"/>
          </a:xfrm>
          <a:prstGeom prst="rect">
            <a:avLst/>
          </a:prstGeom>
        </p:spPr>
      </p:pic>
      <p:sp>
        <p:nvSpPr>
          <p:cNvPr id="2" name="Title 1"/>
          <p:cNvSpPr>
            <a:spLocks noGrp="1"/>
          </p:cNvSpPr>
          <p:nvPr>
            <p:ph type="ctrTitle"/>
          </p:nvPr>
        </p:nvSpPr>
        <p:spPr>
          <a:xfrm>
            <a:off x="1904998" y="3135236"/>
            <a:ext cx="6553202" cy="906532"/>
          </a:xfrm>
        </p:spPr>
        <p:txBody>
          <a:bodyPr anchor="t" anchorCtr="0">
            <a:normAutofit/>
          </a:bodyPr>
          <a:lstStyle>
            <a:lvl1pPr algn="l">
              <a:defRPr sz="3600" baseline="0">
                <a:solidFill>
                  <a:schemeClr val="bg1"/>
                </a:solidFill>
                <a:latin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13466" y="2691844"/>
            <a:ext cx="6544734" cy="442843"/>
          </a:xfrm>
        </p:spPr>
        <p:txBody>
          <a:bodyPr>
            <a:normAutofit/>
          </a:bodyPr>
          <a:lstStyle>
            <a:lvl1pPr marL="0" indent="0" algn="l">
              <a:buNone/>
              <a:defRPr sz="2200" b="1" i="0" baseline="0">
                <a:solidFill>
                  <a:schemeClr val="tx1"/>
                </a:solidFill>
                <a:latin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4633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2"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4433" y="1325217"/>
            <a:ext cx="8466665" cy="4800947"/>
          </a:xfrm>
        </p:spPr>
        <p:txBody>
          <a:bodyPr/>
          <a:lstStyle>
            <a:lvl1pPr marL="0" indent="0">
              <a:buFontTx/>
              <a:buNone/>
              <a:defRPr sz="2400" b="1" i="0">
                <a:latin typeface="Arial"/>
                <a:cs typeface="Arial"/>
              </a:defRPr>
            </a:lvl1pPr>
            <a:lvl2pPr marL="457200" indent="-285750">
              <a:spcBef>
                <a:spcPts val="1200"/>
              </a:spcBef>
              <a:spcAft>
                <a:spcPts val="300"/>
              </a:spcAft>
              <a:buClr>
                <a:schemeClr val="accent5"/>
              </a:buClr>
              <a:buFont typeface="Wingdings" charset="2"/>
              <a:buChar char="§"/>
              <a:defRPr sz="1800">
                <a:solidFill>
                  <a:schemeClr val="bg1">
                    <a:lumMod val="50000"/>
                  </a:schemeClr>
                </a:solidFill>
                <a:latin typeface="Arial"/>
                <a:cs typeface="Arial"/>
              </a:defRPr>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pic>
        <p:nvPicPr>
          <p:cNvPr id="9" name="Picture 8" descr="SALT_black_logo_cmyk_horizontal_ASA.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434" y="6419149"/>
            <a:ext cx="1231766" cy="310970"/>
          </a:xfrm>
          <a:prstGeom prst="rect">
            <a:avLst/>
          </a:prstGeom>
        </p:spPr>
      </p:pic>
      <p:sp>
        <p:nvSpPr>
          <p:cNvPr id="16" name="Rectangle 15"/>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a:solidFill>
                  <a:prstClr val="white"/>
                </a:solidFill>
                <a:latin typeface="Arial Narrow"/>
                <a:cs typeface="Arial Narrow"/>
              </a:rPr>
              <a:pPr algn="ctr"/>
              <a:t>‹#›</a:t>
            </a:fld>
            <a:endParaRPr lang="en-US" sz="1200" dirty="0">
              <a:solidFill>
                <a:prstClr val="white"/>
              </a:solidFill>
              <a:latin typeface="Arial Narrow"/>
              <a:cs typeface="Arial Narrow"/>
            </a:endParaRPr>
          </a:p>
        </p:txBody>
      </p:sp>
      <p:pic>
        <p:nvPicPr>
          <p:cNvPr id="18" name="Picture 17"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20" name="Rectangle 19"/>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90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228600"/>
            <a:ext cx="9144000" cy="6858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6525" y="215900"/>
            <a:ext cx="127000" cy="698500"/>
          </a:xfrm>
          <a:prstGeom prst="rect">
            <a:avLst/>
          </a:prstGeom>
        </p:spPr>
      </p:pic>
      <p:sp>
        <p:nvSpPr>
          <p:cNvPr id="15" name="Rectangle 14"/>
          <p:cNvSpPr/>
          <p:nvPr userDrawn="1"/>
        </p:nvSpPr>
        <p:spPr>
          <a:xfrm>
            <a:off x="8229600" y="228600"/>
            <a:ext cx="9144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descr="PPT_Title_Bar_Lines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00"/>
            <a:ext cx="127000" cy="698500"/>
          </a:xfrm>
          <a:prstGeom prst="rect">
            <a:avLst/>
          </a:prstGeom>
        </p:spPr>
      </p:pic>
      <p:sp>
        <p:nvSpPr>
          <p:cNvPr id="18" name="Rectangle 17"/>
          <p:cNvSpPr/>
          <p:nvPr userDrawn="1"/>
        </p:nvSpPr>
        <p:spPr>
          <a:xfrm>
            <a:off x="-9525" y="228600"/>
            <a:ext cx="127000" cy="687001"/>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342900" y="228600"/>
            <a:ext cx="7310230" cy="685800"/>
          </a:xfrm>
        </p:spPr>
        <p:txBody>
          <a:bodyPr>
            <a:normAutofit/>
          </a:bodyPr>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cxnSp>
        <p:nvCxnSpPr>
          <p:cNvPr id="9" name="Straight Connector 8"/>
          <p:cNvCxnSpPr/>
          <p:nvPr userDrawn="1"/>
        </p:nvCxnSpPr>
        <p:spPr>
          <a:xfrm>
            <a:off x="342900" y="6358808"/>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pic>
        <p:nvPicPr>
          <p:cNvPr id="10" name="Picture 9" descr="SALT_black_logo_cmyk_horizontal_ASA.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434" y="6419149"/>
            <a:ext cx="1231766" cy="310970"/>
          </a:xfrm>
          <a:prstGeom prst="rect">
            <a:avLst/>
          </a:prstGeom>
        </p:spPr>
      </p:pic>
      <p:cxnSp>
        <p:nvCxnSpPr>
          <p:cNvPr id="19" name="Straight Connector 18"/>
          <p:cNvCxnSpPr/>
          <p:nvPr userDrawn="1"/>
        </p:nvCxnSpPr>
        <p:spPr>
          <a:xfrm>
            <a:off x="8229600" y="228600"/>
            <a:ext cx="0" cy="687001"/>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8229601" y="433001"/>
            <a:ext cx="796924" cy="276999"/>
          </a:xfrm>
          <a:prstGeom prst="rect">
            <a:avLst/>
          </a:prstGeom>
          <a:noFill/>
        </p:spPr>
        <p:txBody>
          <a:bodyPr wrap="square" rtlCol="0">
            <a:spAutoFit/>
          </a:bodyPr>
          <a:lstStyle/>
          <a:p>
            <a:pPr algn="ctr"/>
            <a:fld id="{504266E6-2264-B04D-AA3B-F930980A4672}" type="slidenum">
              <a:rPr lang="en-US" sz="1200">
                <a:solidFill>
                  <a:prstClr val="white"/>
                </a:solidFill>
                <a:latin typeface="Arial Narrow"/>
                <a:cs typeface="Arial Narrow"/>
              </a:rPr>
              <a:pPr algn="ctr"/>
              <a:t>‹#›</a:t>
            </a:fld>
            <a:endParaRPr lang="en-US" sz="1200" dirty="0">
              <a:solidFill>
                <a:prstClr val="white"/>
              </a:solidFill>
              <a:latin typeface="Arial Narrow"/>
              <a:cs typeface="Arial Narrow"/>
            </a:endParaRPr>
          </a:p>
        </p:txBody>
      </p:sp>
    </p:spTree>
    <p:extLst>
      <p:ext uri="{BB962C8B-B14F-4D97-AF65-F5344CB8AC3E}">
        <p14:creationId xmlns:p14="http://schemas.microsoft.com/office/powerpoint/2010/main" val="329700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37C1E0-BA1C-3940-9D54-3922140D950C}" type="datetimeFigureOut">
              <a:rPr lang="en-US">
                <a:solidFill>
                  <a:prstClr val="black"/>
                </a:solidFill>
              </a:rPr>
              <a:pPr/>
              <a:t>10/5/2015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23F8E657-ADC8-9E4F-A8ED-F6C498B285C4}" type="slidenum">
              <a:rPr lang="en-US" smtClean="0"/>
              <a:pPr/>
              <a:t>‹#›</a:t>
            </a:fld>
            <a:endParaRPr lang="en-US" dirty="0"/>
          </a:p>
        </p:txBody>
      </p:sp>
    </p:spTree>
    <p:extLst>
      <p:ext uri="{BB962C8B-B14F-4D97-AF65-F5344CB8AC3E}">
        <p14:creationId xmlns:p14="http://schemas.microsoft.com/office/powerpoint/2010/main" val="411340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152400"/>
            <a:ext cx="9144000" cy="762000"/>
          </a:xfrm>
          <a:prstGeom prst="rect">
            <a:avLst/>
          </a:prstGeom>
          <a:solidFill>
            <a:srgbClr val="4AB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userDrawn="1"/>
        </p:nvSpPr>
        <p:spPr>
          <a:xfrm>
            <a:off x="342900" y="228600"/>
            <a:ext cx="7310438" cy="685800"/>
          </a:xfrm>
          <a:prstGeom prst="rect">
            <a:avLst/>
          </a:prstGeom>
        </p:spPr>
        <p:txBody>
          <a:bodyPr>
            <a:normAutofit/>
          </a:bodyPr>
          <a:lstStyle>
            <a:lvl1pPr algn="l" defTabSz="914400" rtl="0" eaLnBrk="1" latinLnBrk="0" hangingPunct="1">
              <a:spcBef>
                <a:spcPct val="0"/>
              </a:spcBef>
              <a:buNone/>
              <a:defRPr sz="2800" kern="1200">
                <a:solidFill>
                  <a:schemeClr val="bg1"/>
                </a:solidFill>
                <a:latin typeface="Arial Narrow"/>
                <a:ea typeface="+mj-ea"/>
                <a:cs typeface="Arial Narrow"/>
              </a:defRPr>
            </a:lvl1pPr>
          </a:lstStyle>
          <a:p>
            <a:pPr>
              <a:defRPr/>
            </a:pPr>
            <a:endParaRPr lang="en-US" dirty="0">
              <a:solidFill>
                <a:srgbClr val="FFFFFF"/>
              </a:solidFill>
            </a:endParaRPr>
          </a:p>
        </p:txBody>
      </p:sp>
      <p:sp>
        <p:nvSpPr>
          <p:cNvPr id="4" name="Content Placeholder 2"/>
          <p:cNvSpPr txBox="1">
            <a:spLocks/>
          </p:cNvSpPr>
          <p:nvPr userDrawn="1"/>
        </p:nvSpPr>
        <p:spPr>
          <a:xfrm>
            <a:off x="334963" y="1143000"/>
            <a:ext cx="8466137" cy="4144963"/>
          </a:xfrm>
          <a:prstGeom prst="rect">
            <a:avLst/>
          </a:prstGeom>
        </p:spPr>
        <p:txBody>
          <a:bodyPr/>
          <a:lstStyle>
            <a:lvl1pPr marL="0" indent="0" algn="l" defTabSz="914400" rtl="0" eaLnBrk="1" latinLnBrk="0" hangingPunct="1">
              <a:spcBef>
                <a:spcPct val="20000"/>
              </a:spcBef>
              <a:buFontTx/>
              <a:buNone/>
              <a:defRPr sz="2400" b="1" i="0" kern="1200">
                <a:solidFill>
                  <a:schemeClr val="tx1"/>
                </a:solidFill>
                <a:latin typeface="Arial"/>
                <a:ea typeface="+mn-ea"/>
                <a:cs typeface="Arial"/>
              </a:defRPr>
            </a:lvl1pPr>
            <a:lvl2pPr marL="457200" indent="-285750" algn="l" defTabSz="914400" rtl="0" eaLnBrk="1" latinLnBrk="0" hangingPunct="1">
              <a:spcBef>
                <a:spcPts val="1200"/>
              </a:spcBef>
              <a:spcAft>
                <a:spcPts val="300"/>
              </a:spcAft>
              <a:buClr>
                <a:schemeClr val="accent5"/>
              </a:buClr>
              <a:buFont typeface="Wingdings" charset="2"/>
              <a:buChar char="§"/>
              <a:defRPr sz="1800" kern="1200">
                <a:solidFill>
                  <a:schemeClr val="bg1">
                    <a:lumMod val="50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a:solidFill>
                <a:srgbClr val="000000"/>
              </a:solidFill>
            </a:endParaRPr>
          </a:p>
        </p:txBody>
      </p:sp>
      <p:cxnSp>
        <p:nvCxnSpPr>
          <p:cNvPr id="5" name="Straight Connector 4"/>
          <p:cNvCxnSpPr/>
          <p:nvPr userDrawn="1"/>
        </p:nvCxnSpPr>
        <p:spPr>
          <a:xfrm>
            <a:off x="342900" y="6359525"/>
            <a:ext cx="8458200" cy="0"/>
          </a:xfrm>
          <a:prstGeom prst="line">
            <a:avLst/>
          </a:prstGeom>
          <a:ln w="25400"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pic>
        <p:nvPicPr>
          <p:cNvPr id="6" name="Picture 5" descr="SALT_black_logo_cmyk_horizontal_ASA.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3" y="6419850"/>
            <a:ext cx="12319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229600" y="152400"/>
            <a:ext cx="914400" cy="7635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userDrawn="1"/>
        </p:nvSpPr>
        <p:spPr>
          <a:xfrm>
            <a:off x="0" y="812800"/>
            <a:ext cx="9144000" cy="10318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9" name="Picture 8" descr="PPT_Title_Bar_Lines2.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41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8229600" y="152400"/>
            <a:ext cx="0" cy="763588"/>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95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28600"/>
            <a:ext cx="7307653"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899" y="1325218"/>
            <a:ext cx="8458199" cy="48009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85042" y="228601"/>
            <a:ext cx="916057" cy="685800"/>
          </a:xfrm>
          <a:prstGeom prst="rect">
            <a:avLst/>
          </a:prstGeom>
        </p:spPr>
        <p:txBody>
          <a:bodyPr vert="horz" lIns="91440" tIns="45720" rIns="91440" bIns="45720" rtlCol="0" anchor="ctr"/>
          <a:lstStyle>
            <a:lvl1pPr algn="ctr">
              <a:defRPr sz="1200" b="1" i="0">
                <a:solidFill>
                  <a:srgbClr val="FFFFFF"/>
                </a:solidFill>
                <a:latin typeface="Arial"/>
                <a:cs typeface="Arial"/>
              </a:defRPr>
            </a:lvl1pPr>
          </a:lstStyle>
          <a:p>
            <a:fld id="{A69C20AE-C7E6-224B-A979-C98D9F920AE8}" type="slidenum">
              <a:rPr lang="en-US" smtClean="0"/>
              <a:pPr/>
              <a:t>‹#›</a:t>
            </a:fld>
            <a:endParaRPr lang="en-US" dirty="0"/>
          </a:p>
        </p:txBody>
      </p:sp>
    </p:spTree>
    <p:extLst>
      <p:ext uri="{BB962C8B-B14F-4D97-AF65-F5344CB8AC3E}">
        <p14:creationId xmlns:p14="http://schemas.microsoft.com/office/powerpoint/2010/main" val="165225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457200" rtl="0" eaLnBrk="1" latinLnBrk="0" hangingPunct="1">
        <a:spcBef>
          <a:spcPct val="0"/>
        </a:spcBef>
        <a:buNone/>
        <a:defRPr sz="2800" kern="1200">
          <a:solidFill>
            <a:srgbClr val="FFFFFF"/>
          </a:solidFill>
          <a:latin typeface="Arial Narrow"/>
          <a:ea typeface="+mj-ea"/>
          <a:cs typeface="Arial Narrow"/>
        </a:defRPr>
      </a:lvl1pPr>
    </p:titleStyle>
    <p:bodyStyle>
      <a:lvl1pPr marL="0" indent="0" algn="l" defTabSz="457200" rtl="0" eaLnBrk="1" latinLnBrk="0" hangingPunct="1">
        <a:spcBef>
          <a:spcPct val="20000"/>
        </a:spcBef>
        <a:buFontTx/>
        <a:buNone/>
        <a:defRPr sz="2400" b="1" i="0" kern="1200">
          <a:solidFill>
            <a:schemeClr val="tx1"/>
          </a:solidFill>
          <a:latin typeface="Arial"/>
          <a:ea typeface="+mn-ea"/>
          <a:cs typeface="Arial"/>
        </a:defRPr>
      </a:lvl1pPr>
      <a:lvl2pPr marL="457200" indent="-228600" algn="l" defTabSz="457200" rtl="0" eaLnBrk="1" latinLnBrk="0" hangingPunct="1">
        <a:spcBef>
          <a:spcPts val="1200"/>
        </a:spcBef>
        <a:spcAft>
          <a:spcPts val="600"/>
        </a:spcAft>
        <a:buClr>
          <a:schemeClr val="accent5"/>
        </a:buClr>
        <a:buFont typeface="Wingdings" charset="2"/>
        <a:buChar char="§"/>
        <a:defRPr sz="1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28600"/>
            <a:ext cx="7307653"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899" y="1325218"/>
            <a:ext cx="8458199" cy="48009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85042" y="228601"/>
            <a:ext cx="916057" cy="685800"/>
          </a:xfrm>
          <a:prstGeom prst="rect">
            <a:avLst/>
          </a:prstGeom>
        </p:spPr>
        <p:txBody>
          <a:bodyPr vert="horz" lIns="91440" tIns="45720" rIns="91440" bIns="45720" rtlCol="0" anchor="ctr"/>
          <a:lstStyle>
            <a:lvl1pPr algn="ctr">
              <a:defRPr sz="1200" b="1" i="0">
                <a:solidFill>
                  <a:srgbClr val="FFFFFF"/>
                </a:solidFill>
                <a:latin typeface="Arial"/>
                <a:cs typeface="Arial"/>
              </a:defRPr>
            </a:lvl1pPr>
          </a:lstStyle>
          <a:p>
            <a:fld id="{A69C20AE-C7E6-224B-A979-C98D9F920AE8}" type="slidenum">
              <a:rPr lang="en-US" smtClean="0"/>
              <a:pPr/>
              <a:t>‹#›</a:t>
            </a:fld>
            <a:endParaRPr lang="en-US" dirty="0"/>
          </a:p>
        </p:txBody>
      </p:sp>
    </p:spTree>
    <p:extLst>
      <p:ext uri="{BB962C8B-B14F-4D97-AF65-F5344CB8AC3E}">
        <p14:creationId xmlns:p14="http://schemas.microsoft.com/office/powerpoint/2010/main" val="34432480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457200" rtl="0" eaLnBrk="1" latinLnBrk="0" hangingPunct="1">
        <a:spcBef>
          <a:spcPct val="0"/>
        </a:spcBef>
        <a:buNone/>
        <a:defRPr sz="2800" kern="1200">
          <a:solidFill>
            <a:srgbClr val="FFFFFF"/>
          </a:solidFill>
          <a:latin typeface="Arial Narrow"/>
          <a:ea typeface="+mj-ea"/>
          <a:cs typeface="Arial Narrow"/>
        </a:defRPr>
      </a:lvl1pPr>
    </p:titleStyle>
    <p:bodyStyle>
      <a:lvl1pPr marL="0" indent="0" algn="l" defTabSz="457200" rtl="0" eaLnBrk="1" latinLnBrk="0" hangingPunct="1">
        <a:spcBef>
          <a:spcPct val="20000"/>
        </a:spcBef>
        <a:buFontTx/>
        <a:buNone/>
        <a:defRPr sz="2400" b="1" i="0" kern="1200">
          <a:solidFill>
            <a:schemeClr val="tx1"/>
          </a:solidFill>
          <a:latin typeface="Arial"/>
          <a:ea typeface="+mn-ea"/>
          <a:cs typeface="Arial"/>
        </a:defRPr>
      </a:lvl1pPr>
      <a:lvl2pPr marL="457200" indent="-228600" algn="l" defTabSz="457200" rtl="0" eaLnBrk="1" latinLnBrk="0" hangingPunct="1">
        <a:spcBef>
          <a:spcPts val="1200"/>
        </a:spcBef>
        <a:spcAft>
          <a:spcPts val="600"/>
        </a:spcAft>
        <a:buClr>
          <a:schemeClr val="accent5"/>
        </a:buClr>
        <a:buFont typeface="Wingdings" charset="2"/>
        <a:buChar char="§"/>
        <a:defRPr sz="1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228600"/>
            <a:ext cx="7307653"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899" y="1325218"/>
            <a:ext cx="8458199" cy="48009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85042" y="228601"/>
            <a:ext cx="916057" cy="685800"/>
          </a:xfrm>
          <a:prstGeom prst="rect">
            <a:avLst/>
          </a:prstGeom>
        </p:spPr>
        <p:txBody>
          <a:bodyPr vert="horz" lIns="91440" tIns="45720" rIns="91440" bIns="45720" rtlCol="0" anchor="ctr"/>
          <a:lstStyle>
            <a:lvl1pPr algn="ctr">
              <a:defRPr sz="1200" b="1" i="0">
                <a:solidFill>
                  <a:srgbClr val="FFFFFF"/>
                </a:solidFill>
                <a:latin typeface="Arial"/>
                <a:cs typeface="Arial"/>
              </a:defRPr>
            </a:lvl1pPr>
          </a:lstStyle>
          <a:p>
            <a:fld id="{A69C20AE-C7E6-224B-A979-C98D9F920AE8}" type="slidenum">
              <a:rPr lang="en-US" smtClean="0"/>
              <a:pPr/>
              <a:t>‹#›</a:t>
            </a:fld>
            <a:endParaRPr lang="en-US" dirty="0"/>
          </a:p>
        </p:txBody>
      </p:sp>
    </p:spTree>
    <p:extLst>
      <p:ext uri="{BB962C8B-B14F-4D97-AF65-F5344CB8AC3E}">
        <p14:creationId xmlns:p14="http://schemas.microsoft.com/office/powerpoint/2010/main" val="2061145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lgn="l" defTabSz="457200" rtl="0" eaLnBrk="1" latinLnBrk="0" hangingPunct="1">
        <a:spcBef>
          <a:spcPct val="0"/>
        </a:spcBef>
        <a:buNone/>
        <a:defRPr sz="2800" kern="1200">
          <a:solidFill>
            <a:srgbClr val="FFFFFF"/>
          </a:solidFill>
          <a:latin typeface="Arial Narrow"/>
          <a:ea typeface="+mj-ea"/>
          <a:cs typeface="Arial Narrow"/>
        </a:defRPr>
      </a:lvl1pPr>
    </p:titleStyle>
    <p:bodyStyle>
      <a:lvl1pPr marL="0" indent="0" algn="l" defTabSz="457200" rtl="0" eaLnBrk="1" latinLnBrk="0" hangingPunct="1">
        <a:spcBef>
          <a:spcPct val="20000"/>
        </a:spcBef>
        <a:buFontTx/>
        <a:buNone/>
        <a:defRPr sz="2400" b="1" i="0" kern="1200">
          <a:solidFill>
            <a:schemeClr val="tx1"/>
          </a:solidFill>
          <a:latin typeface="Arial"/>
          <a:ea typeface="+mn-ea"/>
          <a:cs typeface="Arial"/>
        </a:defRPr>
      </a:lvl1pPr>
      <a:lvl2pPr marL="457200" indent="-228600" algn="l" defTabSz="457200" rtl="0" eaLnBrk="1" latinLnBrk="0" hangingPunct="1">
        <a:spcBef>
          <a:spcPts val="1200"/>
        </a:spcBef>
        <a:spcAft>
          <a:spcPts val="600"/>
        </a:spcAft>
        <a:buClr>
          <a:schemeClr val="accent5"/>
        </a:buClr>
        <a:buFont typeface="Wingdings" charset="2"/>
        <a:buChar char="§"/>
        <a:defRPr sz="1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8" y="2686492"/>
            <a:ext cx="6324602" cy="1216631"/>
          </a:xfrm>
        </p:spPr>
        <p:txBody>
          <a:bodyPr>
            <a:noAutofit/>
          </a:bodyPr>
          <a:lstStyle/>
          <a:p>
            <a:r>
              <a:rPr lang="en-US" sz="4800" dirty="0" smtClean="0"/>
              <a:t>Hiking The Path To Student Loans And Credit</a:t>
            </a:r>
          </a:p>
        </p:txBody>
      </p:sp>
      <p:sp>
        <p:nvSpPr>
          <p:cNvPr id="5" name="Date Placeholder 3"/>
          <p:cNvSpPr txBox="1">
            <a:spLocks/>
          </p:cNvSpPr>
          <p:nvPr/>
        </p:nvSpPr>
        <p:spPr>
          <a:xfrm>
            <a:off x="369846" y="4678104"/>
            <a:ext cx="1435614" cy="611507"/>
          </a:xfrm>
          <a:prstGeom prst="rect">
            <a:avLst/>
          </a:prstGeom>
        </p:spPr>
        <p:txBody>
          <a:bodyPr anchor="ctr"/>
          <a:lstStyle>
            <a:defPPr>
              <a:defRPr lang="en-US"/>
            </a:defPPr>
            <a:lvl1pPr marL="0" algn="ctr" defTabSz="457200" rtl="0" eaLnBrk="1" latinLnBrk="0" hangingPunct="1">
              <a:defRPr sz="18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10.13.2015</a:t>
            </a:r>
            <a:endParaRPr lang="en-US" dirty="0"/>
          </a:p>
        </p:txBody>
      </p:sp>
      <p:sp>
        <p:nvSpPr>
          <p:cNvPr id="6" name="Subtitle 2"/>
          <p:cNvSpPr txBox="1">
            <a:spLocks/>
          </p:cNvSpPr>
          <p:nvPr/>
        </p:nvSpPr>
        <p:spPr>
          <a:xfrm>
            <a:off x="1913466" y="4678104"/>
            <a:ext cx="6544734" cy="608749"/>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b="1" i="0" kern="1200" baseline="0">
                <a:solidFill>
                  <a:schemeClr val="tx1"/>
                </a:solidFill>
                <a:latin typeface="Arial Narrow"/>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0" dirty="0" smtClean="0">
                <a:solidFill>
                  <a:schemeClr val="bg1">
                    <a:lumMod val="50000"/>
                  </a:schemeClr>
                </a:solidFill>
              </a:rPr>
              <a:t>Lyssa L. Thaden, Ph.D., AFC</a:t>
            </a:r>
            <a:r>
              <a:rPr lang="en-US" sz="1800" b="0" baseline="30000" dirty="0" smtClean="0">
                <a:solidFill>
                  <a:schemeClr val="bg1">
                    <a:lumMod val="50000"/>
                  </a:schemeClr>
                </a:solidFill>
              </a:rPr>
              <a:t>®</a:t>
            </a:r>
            <a:r>
              <a:rPr lang="en-US" sz="1800" b="0" dirty="0" smtClean="0">
                <a:solidFill>
                  <a:schemeClr val="bg1">
                    <a:lumMod val="50000"/>
                  </a:schemeClr>
                </a:solidFill>
              </a:rPr>
              <a:t>, Manager of Partner Education </a:t>
            </a:r>
          </a:p>
        </p:txBody>
      </p:sp>
    </p:spTree>
    <p:extLst>
      <p:ext uri="{BB962C8B-B14F-4D97-AF65-F5344CB8AC3E}">
        <p14:creationId xmlns:p14="http://schemas.microsoft.com/office/powerpoint/2010/main" val="782565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Fixed/Adjustable Interest Rates</a:t>
            </a:r>
          </a:p>
        </p:txBody>
      </p:sp>
      <p:sp>
        <p:nvSpPr>
          <p:cNvPr id="90114" name="Content Placeholder 4"/>
          <p:cNvSpPr>
            <a:spLocks noGrp="1"/>
          </p:cNvSpPr>
          <p:nvPr>
            <p:ph idx="1"/>
          </p:nvPr>
        </p:nvSpPr>
        <p:spPr>
          <a:noFill/>
        </p:spPr>
        <p:txBody>
          <a:bodyPr>
            <a:normAutofit/>
          </a:bodyPr>
          <a:lstStyle/>
          <a:p>
            <a:pPr marL="342900" indent="-342900">
              <a:buFont typeface="Wingdings" panose="05000000000000000000" pitchFamily="2" charset="2"/>
              <a:buChar char="§"/>
            </a:pPr>
            <a:r>
              <a:rPr lang="en-US" altLang="en-US" sz="2800" b="0" dirty="0" smtClean="0">
                <a:latin typeface="Arial" panose="020B0604020202020204" pitchFamily="34" charset="0"/>
                <a:cs typeface="Arial" panose="020B0604020202020204" pitchFamily="34" charset="0"/>
              </a:rPr>
              <a:t>Fixed interest rate</a:t>
            </a:r>
          </a:p>
          <a:p>
            <a:pPr marL="800100" lvl="1" indent="-342900">
              <a:buFont typeface="Wingdings" panose="05000000000000000000" pitchFamily="2" charset="2"/>
              <a:buChar char="§"/>
            </a:pPr>
            <a:r>
              <a:rPr lang="en-US" altLang="en-US" sz="2000" dirty="0" smtClean="0">
                <a:latin typeface="Arial" panose="020B0604020202020204" pitchFamily="34" charset="0"/>
                <a:cs typeface="Arial" panose="020B0604020202020204" pitchFamily="34" charset="0"/>
              </a:rPr>
              <a:t>Stays the same for the life of the loan</a:t>
            </a:r>
          </a:p>
          <a:p>
            <a:pPr marL="342900" indent="-342900">
              <a:buFont typeface="Wingdings" panose="05000000000000000000" pitchFamily="2" charset="2"/>
              <a:buChar char="§"/>
            </a:pPr>
            <a:r>
              <a:rPr lang="en-US" altLang="en-US" sz="2800" b="0" dirty="0" smtClean="0">
                <a:latin typeface="Arial" panose="020B0604020202020204" pitchFamily="34" charset="0"/>
                <a:cs typeface="Arial" panose="020B0604020202020204" pitchFamily="34" charset="0"/>
              </a:rPr>
              <a:t>Adjustable interest rate</a:t>
            </a:r>
          </a:p>
          <a:p>
            <a:pPr marL="800100" lvl="1" indent="-342900">
              <a:buFont typeface="Wingdings" panose="05000000000000000000" pitchFamily="2" charset="2"/>
              <a:buChar char="§"/>
            </a:pPr>
            <a:r>
              <a:rPr lang="en-US" altLang="en-US" sz="2000" dirty="0" smtClean="0">
                <a:latin typeface="Arial" panose="020B0604020202020204" pitchFamily="34" charset="0"/>
                <a:cs typeface="Arial" panose="020B0604020202020204" pitchFamily="34" charset="0"/>
              </a:rPr>
              <a:t>Changes with certain factors</a:t>
            </a:r>
          </a:p>
          <a:p>
            <a:pPr marL="1485900" lvl="2" indent="-342900">
              <a:buFont typeface="Wingdings" panose="05000000000000000000" pitchFamily="2" charset="2"/>
              <a:buChar char="§"/>
            </a:pPr>
            <a:r>
              <a:rPr lang="en-US" altLang="en-US" sz="1800" dirty="0" smtClean="0">
                <a:solidFill>
                  <a:srgbClr val="7F7F7F"/>
                </a:solidFill>
                <a:latin typeface="Arial" panose="020B0604020202020204" pitchFamily="34" charset="0"/>
                <a:cs typeface="Arial" panose="020B0604020202020204" pitchFamily="34" charset="0"/>
              </a:rPr>
              <a:t>Check when it changes (monthly, yearly)</a:t>
            </a:r>
          </a:p>
          <a:p>
            <a:pPr marL="1485900" lvl="2" indent="-342900">
              <a:buFont typeface="Wingdings" panose="05000000000000000000" pitchFamily="2" charset="2"/>
              <a:buChar char="§"/>
            </a:pPr>
            <a:r>
              <a:rPr lang="en-US" altLang="en-US" sz="1800" dirty="0" smtClean="0">
                <a:solidFill>
                  <a:srgbClr val="7F7F7F"/>
                </a:solidFill>
                <a:latin typeface="Arial" panose="020B0604020202020204" pitchFamily="34" charset="0"/>
                <a:cs typeface="Arial" panose="020B0604020202020204" pitchFamily="34" charset="0"/>
              </a:rPr>
              <a:t>Check what the interest rate is based on (e.g. LIBOR + 2%)</a:t>
            </a:r>
          </a:p>
        </p:txBody>
      </p:sp>
    </p:spTree>
    <p:extLst>
      <p:ext uri="{BB962C8B-B14F-4D97-AF65-F5344CB8AC3E}">
        <p14:creationId xmlns:p14="http://schemas.microsoft.com/office/powerpoint/2010/main" val="106108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Good Debt Vs. Bad Debt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138500"/>
              </p:ext>
            </p:extLst>
          </p:nvPr>
        </p:nvGraphicFramePr>
        <p:xfrm>
          <a:off x="334963" y="1325563"/>
          <a:ext cx="8466137"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21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Credit Reports</a:t>
            </a:r>
          </a:p>
        </p:txBody>
      </p:sp>
      <p:sp>
        <p:nvSpPr>
          <p:cNvPr id="90114" name="Content Placeholder 4"/>
          <p:cNvSpPr>
            <a:spLocks noGrp="1"/>
          </p:cNvSpPr>
          <p:nvPr>
            <p:ph idx="1"/>
          </p:nvPr>
        </p:nvSpPr>
        <p:spPr>
          <a:noFill/>
        </p:spPr>
        <p:txBody>
          <a:bodyPr>
            <a:normAutofit/>
          </a:bodyPr>
          <a:lstStyle/>
          <a:p>
            <a:pPr marL="342900" indent="-342900">
              <a:buFont typeface="Wingdings" panose="05000000000000000000" pitchFamily="2" charset="2"/>
              <a:buChar char="§"/>
            </a:pPr>
            <a:r>
              <a:rPr lang="en-US" altLang="en-US" sz="2800" b="0" dirty="0" smtClean="0"/>
              <a:t>Personal information</a:t>
            </a:r>
          </a:p>
          <a:p>
            <a:pPr marL="342900" indent="-342900">
              <a:buFont typeface="Wingdings" panose="05000000000000000000" pitchFamily="2" charset="2"/>
              <a:buChar char="§"/>
            </a:pPr>
            <a:r>
              <a:rPr lang="en-US" altLang="en-US" sz="2800" b="0" dirty="0" smtClean="0"/>
              <a:t>Credit history</a:t>
            </a:r>
          </a:p>
          <a:p>
            <a:pPr marL="800100" lvl="1" indent="-342900">
              <a:buFont typeface="Wingdings" panose="05000000000000000000" pitchFamily="2" charset="2"/>
              <a:buChar char="§"/>
            </a:pPr>
            <a:r>
              <a:rPr lang="en-US" altLang="en-US" sz="2000" dirty="0" smtClean="0"/>
              <a:t>Amount borrowed</a:t>
            </a:r>
          </a:p>
          <a:p>
            <a:pPr marL="800100" lvl="1" indent="-342900">
              <a:buFont typeface="Wingdings" panose="05000000000000000000" pitchFamily="2" charset="2"/>
              <a:buChar char="§"/>
            </a:pPr>
            <a:r>
              <a:rPr lang="en-US" altLang="en-US" sz="2000" dirty="0" smtClean="0"/>
              <a:t>Credit limit</a:t>
            </a:r>
          </a:p>
          <a:p>
            <a:pPr marL="800100" lvl="1" indent="-342900">
              <a:buFont typeface="Wingdings" panose="05000000000000000000" pitchFamily="2" charset="2"/>
              <a:buChar char="§"/>
            </a:pPr>
            <a:r>
              <a:rPr lang="en-US" altLang="en-US" sz="2000" dirty="0" smtClean="0"/>
              <a:t>Payment history</a:t>
            </a:r>
          </a:p>
          <a:p>
            <a:pPr marL="800100" lvl="1" indent="-342900">
              <a:buFont typeface="Wingdings" panose="05000000000000000000" pitchFamily="2" charset="2"/>
              <a:buChar char="§"/>
            </a:pPr>
            <a:r>
              <a:rPr lang="en-US" altLang="en-US" sz="2000" dirty="0" smtClean="0"/>
              <a:t>Delinquencies</a:t>
            </a:r>
          </a:p>
          <a:p>
            <a:pPr marL="342900" indent="-342900">
              <a:buFont typeface="Wingdings" panose="05000000000000000000" pitchFamily="2" charset="2"/>
              <a:buChar char="§"/>
            </a:pPr>
            <a:r>
              <a:rPr lang="en-US" altLang="en-US" sz="2800" b="0" dirty="0" smtClean="0"/>
              <a:t>Public records</a:t>
            </a:r>
          </a:p>
          <a:p>
            <a:pPr marL="342900" indent="-342900">
              <a:buFont typeface="Wingdings" panose="05000000000000000000" pitchFamily="2" charset="2"/>
              <a:buChar char="§"/>
            </a:pPr>
            <a:r>
              <a:rPr lang="en-US" altLang="en-US" sz="2800" b="0" dirty="0" smtClean="0"/>
              <a:t>Inquiries</a:t>
            </a:r>
          </a:p>
        </p:txBody>
      </p:sp>
    </p:spTree>
    <p:extLst>
      <p:ext uri="{BB962C8B-B14F-4D97-AF65-F5344CB8AC3E}">
        <p14:creationId xmlns:p14="http://schemas.microsoft.com/office/powerpoint/2010/main" val="240106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Get Your Reports!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22127"/>
            <a:ext cx="6574339" cy="503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40400" y="4165600"/>
            <a:ext cx="2400300" cy="2336800"/>
          </a:xfrm>
          <a:prstGeom prst="ellipse">
            <a:avLst/>
          </a:prstGeom>
          <a:noFill/>
          <a:ln w="57150">
            <a:solidFill>
              <a:srgbClr val="DE12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82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Your FICO</a:t>
            </a:r>
            <a:r>
              <a:rPr lang="en-US" baseline="30000" dirty="0" smtClean="0"/>
              <a:t>®</a:t>
            </a:r>
            <a:r>
              <a:rPr lang="en-US" dirty="0" smtClean="0"/>
              <a:t> Score</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393333721"/>
              </p:ext>
            </p:extLst>
          </p:nvPr>
        </p:nvGraphicFramePr>
        <p:xfrm>
          <a:off x="452438" y="1590675"/>
          <a:ext cx="8232775" cy="4270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949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dirty="0">
                <a:latin typeface="Arial" panose="020B0604020202020204" pitchFamily="34" charset="0"/>
                <a:cs typeface="Arial" panose="020B0604020202020204" pitchFamily="34" charset="0"/>
              </a:rPr>
              <a:t>What’s Your Score?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17775"/>
            <a:ext cx="8458200" cy="359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40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Do Scores Matter?</a:t>
            </a:r>
          </a:p>
        </p:txBody>
      </p:sp>
      <p:sp>
        <p:nvSpPr>
          <p:cNvPr id="94210" name="Content Placeholder 2"/>
          <p:cNvSpPr>
            <a:spLocks noGrp="1"/>
          </p:cNvSpPr>
          <p:nvPr>
            <p:ph idx="1"/>
          </p:nvPr>
        </p:nvSpPr>
        <p:spPr>
          <a:noFill/>
        </p:spPr>
        <p:txBody>
          <a:bodyPr/>
          <a:lstStyle/>
          <a:p>
            <a:pPr marL="457200" indent="-457200">
              <a:buFont typeface="Wingdings" panose="05000000000000000000" pitchFamily="2" charset="2"/>
              <a:buChar char="§"/>
            </a:pPr>
            <a:r>
              <a:rPr lang="en-US" altLang="en-US" sz="2800" b="0" dirty="0" smtClean="0"/>
              <a:t>Credit approval </a:t>
            </a:r>
          </a:p>
          <a:p>
            <a:pPr marL="914400" lvl="1" indent="-457200">
              <a:buFont typeface="Wingdings" panose="05000000000000000000" pitchFamily="2" charset="2"/>
              <a:buChar char="§"/>
            </a:pPr>
            <a:r>
              <a:rPr lang="en-US" altLang="en-US" sz="2200" dirty="0" smtClean="0"/>
              <a:t>Including PLUS loans and private student loans</a:t>
            </a:r>
          </a:p>
          <a:p>
            <a:pPr marL="457200" indent="-457200">
              <a:buFont typeface="Wingdings" panose="05000000000000000000" pitchFamily="2" charset="2"/>
              <a:buChar char="§"/>
            </a:pPr>
            <a:r>
              <a:rPr lang="en-US" altLang="en-US" sz="2800" b="0" dirty="0" smtClean="0"/>
              <a:t>Interest rates</a:t>
            </a:r>
          </a:p>
          <a:p>
            <a:pPr marL="914400" lvl="1" indent="-457200">
              <a:buFont typeface="Wingdings" panose="05000000000000000000" pitchFamily="2" charset="2"/>
              <a:buChar char="§"/>
            </a:pPr>
            <a:r>
              <a:rPr lang="en-US" altLang="en-US" sz="2200" dirty="0" smtClean="0"/>
              <a:t>Including private student loans</a:t>
            </a:r>
          </a:p>
          <a:p>
            <a:pPr marL="457200" indent="-457200">
              <a:buFont typeface="Wingdings" panose="05000000000000000000" pitchFamily="2" charset="2"/>
              <a:buChar char="§"/>
            </a:pPr>
            <a:endParaRPr lang="en-US" altLang="en-US" sz="2800" b="0" dirty="0" smtClean="0"/>
          </a:p>
          <a:p>
            <a:pPr marL="457200" indent="-457200">
              <a:buFont typeface="Wingdings" panose="05000000000000000000" pitchFamily="2" charset="2"/>
              <a:buChar char="§"/>
            </a:pPr>
            <a:r>
              <a:rPr lang="en-US" altLang="en-US" sz="2800" b="0" dirty="0" smtClean="0"/>
              <a:t>Insurance rates</a:t>
            </a:r>
          </a:p>
          <a:p>
            <a:pPr marL="457200" indent="-457200">
              <a:buFont typeface="Wingdings" panose="05000000000000000000" pitchFamily="2" charset="2"/>
              <a:buChar char="§"/>
            </a:pPr>
            <a:r>
              <a:rPr lang="en-US" altLang="en-US" sz="2800" b="0" dirty="0" smtClean="0"/>
              <a:t>Job opportunities</a:t>
            </a:r>
          </a:p>
          <a:p>
            <a:endParaRPr lang="en-US" altLang="en-US" sz="2800" dirty="0" smtClean="0"/>
          </a:p>
          <a:p>
            <a:endParaRPr lang="en-US" altLang="en-US" dirty="0" smtClean="0"/>
          </a:p>
          <a:p>
            <a:endParaRPr lang="en-US" altLang="en-US" dirty="0" smtClean="0"/>
          </a:p>
        </p:txBody>
      </p:sp>
    </p:spTree>
    <p:extLst>
      <p:ext uri="{BB962C8B-B14F-4D97-AF65-F5344CB8AC3E}">
        <p14:creationId xmlns:p14="http://schemas.microsoft.com/office/powerpoint/2010/main" val="1045092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19113" y="457200"/>
            <a:ext cx="7143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r>
              <a:rPr lang="en-US" altLang="en-US" sz="5400" dirty="0" smtClean="0">
                <a:solidFill>
                  <a:prstClr val="white"/>
                </a:solidFill>
                <a:latin typeface="Arial" pitchFamily="34" charset="0"/>
              </a:rPr>
              <a:t>Student Loan &amp; Credit Card Impact</a:t>
            </a:r>
          </a:p>
        </p:txBody>
      </p:sp>
      <p:sp>
        <p:nvSpPr>
          <p:cNvPr id="3" name="Rectangle 2"/>
          <p:cNvSpPr/>
          <p:nvPr/>
        </p:nvSpPr>
        <p:spPr>
          <a:xfrm>
            <a:off x="457200" y="2349500"/>
            <a:ext cx="8237538" cy="152400"/>
          </a:xfrm>
          <a:prstGeom prst="rect">
            <a:avLst/>
          </a:prstGeom>
          <a:solidFill>
            <a:schemeClr val="tx1">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221182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Personal!</a:t>
            </a:r>
            <a:endParaRPr lang="en-US" dirty="0"/>
          </a:p>
        </p:txBody>
      </p:sp>
      <p:sp>
        <p:nvSpPr>
          <p:cNvPr id="3" name="Content Placeholder 2"/>
          <p:cNvSpPr>
            <a:spLocks noGrp="1"/>
          </p:cNvSpPr>
          <p:nvPr>
            <p:ph idx="1"/>
          </p:nvPr>
        </p:nvSpPr>
        <p:spPr>
          <a:xfrm>
            <a:off x="1515533" y="1693517"/>
            <a:ext cx="5913967" cy="2535583"/>
          </a:xfrm>
          <a:solidFill>
            <a:srgbClr val="DE1279"/>
          </a:solidFill>
        </p:spPr>
        <p:txBody>
          <a:bodyPr anchor="ctr">
            <a:noAutofit/>
          </a:bodyPr>
          <a:lstStyle/>
          <a:p>
            <a:r>
              <a:rPr lang="en-US" sz="2800" b="0" dirty="0" smtClean="0"/>
              <a:t>Everyone’s personal credit situation is </a:t>
            </a:r>
            <a:r>
              <a:rPr lang="en-US" sz="2800" dirty="0" smtClean="0">
                <a:solidFill>
                  <a:schemeClr val="bg1"/>
                </a:solidFill>
              </a:rPr>
              <a:t>unique</a:t>
            </a:r>
            <a:r>
              <a:rPr lang="en-US" sz="2800" b="0" dirty="0" smtClean="0"/>
              <a:t>. Depending on your credit make-up, variables can differentially impact </a:t>
            </a:r>
            <a:r>
              <a:rPr lang="en-US" sz="2800" dirty="0" smtClean="0">
                <a:solidFill>
                  <a:schemeClr val="bg1"/>
                </a:solidFill>
              </a:rPr>
              <a:t>your credit score</a:t>
            </a:r>
            <a:r>
              <a:rPr lang="en-US" sz="2800" b="0" dirty="0" smtClean="0"/>
              <a:t>.</a:t>
            </a:r>
          </a:p>
        </p:txBody>
      </p:sp>
    </p:spTree>
    <p:extLst>
      <p:ext uri="{BB962C8B-B14F-4D97-AF65-F5344CB8AC3E}">
        <p14:creationId xmlns:p14="http://schemas.microsoft.com/office/powerpoint/2010/main" val="242486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Loan Will Have Specific Information</a:t>
            </a:r>
            <a:endParaRPr lang="en-US" dirty="0"/>
          </a:p>
        </p:txBody>
      </p:sp>
      <p:sp>
        <p:nvSpPr>
          <p:cNvPr id="3" name="Content Placeholder 2"/>
          <p:cNvSpPr>
            <a:spLocks noGrp="1"/>
          </p:cNvSpPr>
          <p:nvPr>
            <p:ph idx="1"/>
          </p:nvPr>
        </p:nvSpPr>
        <p:spPr>
          <a:xfrm>
            <a:off x="334433" y="1325217"/>
            <a:ext cx="8466665" cy="4745383"/>
          </a:xfrm>
        </p:spPr>
        <p:txBody>
          <a:bodyPr numCol="2" spcCol="457200">
            <a:noAutofit/>
          </a:bodyPr>
          <a:lstStyle/>
          <a:p>
            <a:pPr marL="342900" indent="-342900">
              <a:buFont typeface="Wingdings" panose="05000000000000000000" pitchFamily="2" charset="2"/>
              <a:buChar char="§"/>
            </a:pPr>
            <a:r>
              <a:rPr lang="en-US" sz="2800" b="0" dirty="0" smtClean="0"/>
              <a:t>Creditor Name </a:t>
            </a:r>
          </a:p>
          <a:p>
            <a:pPr marL="342900" indent="-342900">
              <a:buFont typeface="Wingdings" panose="05000000000000000000" pitchFamily="2" charset="2"/>
              <a:buChar char="§"/>
            </a:pPr>
            <a:r>
              <a:rPr lang="en-US" sz="2800" b="0" dirty="0" smtClean="0"/>
              <a:t>Creditor Address</a:t>
            </a:r>
          </a:p>
          <a:p>
            <a:pPr marL="342900" indent="-342900">
              <a:buFont typeface="Wingdings" panose="05000000000000000000" pitchFamily="2" charset="2"/>
              <a:buChar char="§"/>
            </a:pPr>
            <a:r>
              <a:rPr lang="en-US" sz="2800" b="0" dirty="0" smtClean="0"/>
              <a:t>Account Number</a:t>
            </a:r>
          </a:p>
          <a:p>
            <a:pPr marL="342900" indent="-342900">
              <a:buFont typeface="Wingdings" panose="05000000000000000000" pitchFamily="2" charset="2"/>
              <a:buChar char="§"/>
            </a:pPr>
            <a:r>
              <a:rPr lang="en-US" sz="2800" b="0" dirty="0" smtClean="0"/>
              <a:t>Date Open</a:t>
            </a:r>
          </a:p>
          <a:p>
            <a:pPr marL="342900" indent="-342900">
              <a:buFont typeface="Wingdings" panose="05000000000000000000" pitchFamily="2" charset="2"/>
              <a:buChar char="§"/>
            </a:pPr>
            <a:r>
              <a:rPr lang="en-US" sz="2800" b="0" dirty="0" smtClean="0"/>
              <a:t>Account Type</a:t>
            </a:r>
          </a:p>
          <a:p>
            <a:pPr marL="800100" lvl="1" indent="-342900">
              <a:buFont typeface="Wingdings" panose="05000000000000000000" pitchFamily="2" charset="2"/>
              <a:buChar char="§"/>
            </a:pPr>
            <a:r>
              <a:rPr lang="en-US" sz="2000" dirty="0" smtClean="0"/>
              <a:t>Installment (for student loan)</a:t>
            </a:r>
          </a:p>
          <a:p>
            <a:pPr marL="342900" indent="-342900">
              <a:buFont typeface="Wingdings" panose="05000000000000000000" pitchFamily="2" charset="2"/>
              <a:buChar char="§"/>
            </a:pPr>
            <a:r>
              <a:rPr lang="en-US" sz="2800" b="0" dirty="0" smtClean="0"/>
              <a:t>Type of Loan</a:t>
            </a:r>
          </a:p>
          <a:p>
            <a:pPr marL="800100" lvl="1" indent="-342900">
              <a:buFont typeface="Wingdings" panose="05000000000000000000" pitchFamily="2" charset="2"/>
              <a:buChar char="§"/>
            </a:pPr>
            <a:r>
              <a:rPr lang="en-US" sz="2000" dirty="0" smtClean="0"/>
              <a:t>Education (for student loan)</a:t>
            </a:r>
          </a:p>
          <a:p>
            <a:pPr marL="342900" indent="-342900">
              <a:buFont typeface="Wingdings" panose="05000000000000000000" pitchFamily="2" charset="2"/>
              <a:buChar char="§"/>
            </a:pPr>
            <a:r>
              <a:rPr lang="en-US" sz="2800" b="0" dirty="0" smtClean="0"/>
              <a:t>Highest Credit/Original Loan Amount</a:t>
            </a:r>
          </a:p>
          <a:p>
            <a:pPr marL="342900" indent="-342900">
              <a:buFont typeface="Wingdings" panose="05000000000000000000" pitchFamily="2" charset="2"/>
              <a:buChar char="§"/>
            </a:pPr>
            <a:r>
              <a:rPr lang="en-US" sz="2800" b="0" dirty="0" smtClean="0"/>
              <a:t>Balance</a:t>
            </a:r>
          </a:p>
          <a:p>
            <a:pPr marL="342900" indent="-342900">
              <a:buFont typeface="Wingdings" panose="05000000000000000000" pitchFamily="2" charset="2"/>
              <a:buChar char="§"/>
            </a:pPr>
            <a:r>
              <a:rPr lang="en-US" sz="2800" b="0" dirty="0" smtClean="0"/>
              <a:t>Monthly Payment</a:t>
            </a:r>
          </a:p>
          <a:p>
            <a:pPr marL="342900" indent="-342900">
              <a:buFont typeface="Wingdings" panose="05000000000000000000" pitchFamily="2" charset="2"/>
              <a:buChar char="§"/>
            </a:pPr>
            <a:r>
              <a:rPr lang="en-US" sz="2800" b="0" dirty="0" smtClean="0"/>
              <a:t>Date of Last Payment</a:t>
            </a:r>
          </a:p>
          <a:p>
            <a:pPr marL="342900" indent="-342900">
              <a:buFont typeface="Wingdings" panose="05000000000000000000" pitchFamily="2" charset="2"/>
              <a:buChar char="§"/>
            </a:pPr>
            <a:r>
              <a:rPr lang="en-US" sz="2800" b="0" dirty="0" smtClean="0"/>
              <a:t>Date Reported</a:t>
            </a:r>
            <a:endParaRPr lang="en-US" sz="2800" b="0" dirty="0"/>
          </a:p>
        </p:txBody>
      </p:sp>
    </p:spTree>
    <p:extLst>
      <p:ext uri="{BB962C8B-B14F-4D97-AF65-F5344CB8AC3E}">
        <p14:creationId xmlns:p14="http://schemas.microsoft.com/office/powerpoint/2010/main" val="307776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0" indent="-287338">
              <a:spcBef>
                <a:spcPts val="1200"/>
              </a:spcBef>
              <a:spcAft>
                <a:spcPts val="0"/>
              </a:spcAft>
              <a:buClr>
                <a:srgbClr val="4AB2BC"/>
              </a:buClr>
              <a:buSzPct val="100000"/>
              <a:buFont typeface="Wingdings" charset="2"/>
              <a:buChar char="§"/>
            </a:pPr>
            <a:r>
              <a:rPr lang="en-US" sz="2800" b="0" dirty="0" smtClean="0">
                <a:solidFill>
                  <a:srgbClr val="7F7F7F"/>
                </a:solidFill>
              </a:rPr>
              <a:t>Borrowing realities</a:t>
            </a:r>
            <a:endParaRPr lang="en-US" sz="2800" b="0" dirty="0">
              <a:solidFill>
                <a:srgbClr val="7F7F7F"/>
              </a:solidFill>
            </a:endParaRPr>
          </a:p>
          <a:p>
            <a:pPr marL="457200" lvl="0" indent="-287338">
              <a:spcBef>
                <a:spcPts val="1200"/>
              </a:spcBef>
              <a:spcAft>
                <a:spcPts val="0"/>
              </a:spcAft>
              <a:buClr>
                <a:srgbClr val="4AB2BC"/>
              </a:buClr>
              <a:buSzPct val="100000"/>
              <a:buFont typeface="Wingdings" charset="2"/>
              <a:buChar char="§"/>
            </a:pPr>
            <a:r>
              <a:rPr lang="en-US" sz="2800" b="0" dirty="0" smtClean="0">
                <a:solidFill>
                  <a:srgbClr val="7F7F7F"/>
                </a:solidFill>
              </a:rPr>
              <a:t>Credit reports and scores</a:t>
            </a:r>
            <a:endParaRPr lang="en-US" sz="2800" b="0" dirty="0">
              <a:solidFill>
                <a:srgbClr val="7F7F7F"/>
              </a:solidFill>
            </a:endParaRPr>
          </a:p>
          <a:p>
            <a:pPr marL="457200" lvl="0" indent="-287338">
              <a:spcBef>
                <a:spcPts val="1200"/>
              </a:spcBef>
              <a:spcAft>
                <a:spcPts val="0"/>
              </a:spcAft>
              <a:buClr>
                <a:srgbClr val="4AB2BC"/>
              </a:buClr>
              <a:buSzPct val="100000"/>
              <a:buFont typeface="Wingdings" charset="2"/>
              <a:buChar char="§"/>
            </a:pPr>
            <a:r>
              <a:rPr lang="en-US" sz="2800" b="0" dirty="0" smtClean="0">
                <a:solidFill>
                  <a:srgbClr val="7F7F7F"/>
                </a:solidFill>
              </a:rPr>
              <a:t>Student loan and credit card impact</a:t>
            </a:r>
            <a:endParaRPr lang="en-US" sz="2800" b="0" dirty="0">
              <a:solidFill>
                <a:srgbClr val="7F7F7F"/>
              </a:solidFill>
            </a:endParaRPr>
          </a:p>
          <a:p>
            <a:pPr marL="457200" lvl="0" indent="-287338">
              <a:spcBef>
                <a:spcPts val="1200"/>
              </a:spcBef>
              <a:spcAft>
                <a:spcPts val="0"/>
              </a:spcAft>
              <a:buClr>
                <a:srgbClr val="4AB2BC"/>
              </a:buClr>
              <a:buSzPct val="100000"/>
              <a:buFont typeface="Wingdings" charset="2"/>
              <a:buChar char="§"/>
            </a:pPr>
            <a:r>
              <a:rPr lang="en-US" sz="2800" b="0" dirty="0" smtClean="0">
                <a:solidFill>
                  <a:srgbClr val="7F7F7F"/>
                </a:solidFill>
              </a:rPr>
              <a:t>Conversation and best practices for student education</a:t>
            </a:r>
            <a:endParaRPr lang="en-US" sz="2800" b="0" dirty="0">
              <a:solidFill>
                <a:srgbClr val="7F7F7F"/>
              </a:solidFill>
            </a:endParaRPr>
          </a:p>
          <a:p>
            <a:pPr marL="457200" lvl="0" indent="-287338">
              <a:spcBef>
                <a:spcPts val="1200"/>
              </a:spcBef>
              <a:spcAft>
                <a:spcPts val="0"/>
              </a:spcAft>
              <a:buClr>
                <a:srgbClr val="4AB2BC"/>
              </a:buClr>
              <a:buSzPct val="100000"/>
              <a:buFont typeface="Wingdings" charset="2"/>
              <a:buChar char="§"/>
            </a:pPr>
            <a:endParaRPr lang="en-US" dirty="0" smtClean="0"/>
          </a:p>
          <a:p>
            <a:endParaRPr lang="en-US" dirty="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769497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9121889"/>
              </p:ext>
            </p:extLst>
          </p:nvPr>
        </p:nvGraphicFramePr>
        <p:xfrm>
          <a:off x="334433" y="1325217"/>
          <a:ext cx="8466665" cy="480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325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Your FICO</a:t>
            </a:r>
            <a:r>
              <a:rPr lang="en-US" baseline="30000" dirty="0" smtClean="0"/>
              <a:t>®</a:t>
            </a:r>
            <a:r>
              <a:rPr lang="en-US" dirty="0" smtClean="0"/>
              <a:t> Score</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714237061"/>
              </p:ext>
            </p:extLst>
          </p:nvPr>
        </p:nvGraphicFramePr>
        <p:xfrm>
          <a:off x="452438" y="1590675"/>
          <a:ext cx="8232775" cy="4270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67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472636"/>
              </p:ext>
            </p:extLst>
          </p:nvPr>
        </p:nvGraphicFramePr>
        <p:xfrm>
          <a:off x="5008563" y="1744663"/>
          <a:ext cx="3805237"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1231900"/>
            <a:ext cx="5029200" cy="3108543"/>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Are you paying on time?</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Number of days delinquent?</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long since your last delinquency?</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many accounts are delinquent?</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much did you owe?</a:t>
            </a:r>
            <a:endParaRPr lang="en-US" sz="2800" dirty="0">
              <a:latin typeface="Arial" panose="020B0604020202020204" pitchFamily="34" charset="0"/>
              <a:cs typeface="Arial" panose="020B0604020202020204" pitchFamily="34" charset="0"/>
            </a:endParaRPr>
          </a:p>
        </p:txBody>
      </p:sp>
      <p:sp>
        <p:nvSpPr>
          <p:cNvPr id="7" name="Rectangle 6"/>
          <p:cNvSpPr/>
          <p:nvPr/>
        </p:nvSpPr>
        <p:spPr>
          <a:xfrm>
            <a:off x="3429000" y="4942384"/>
            <a:ext cx="2717800" cy="1244600"/>
          </a:xfrm>
          <a:prstGeom prst="rect">
            <a:avLst/>
          </a:prstGeom>
          <a:solidFill>
            <a:srgbClr val="DE1279"/>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cap="all" dirty="0" smtClean="0">
                <a:latin typeface="Arial" panose="020B0604020202020204" pitchFamily="34" charset="0"/>
                <a:cs typeface="Arial" panose="020B0604020202020204" pitchFamily="34" charset="0"/>
              </a:rPr>
              <a:t>Potential Impact: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YES for all loan types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Drop (or gain) in credit score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9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Amounts Owed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998829"/>
              </p:ext>
            </p:extLst>
          </p:nvPr>
        </p:nvGraphicFramePr>
        <p:xfrm>
          <a:off x="5008563" y="1744663"/>
          <a:ext cx="3805237"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1409700"/>
            <a:ext cx="5029200" cy="3970318"/>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What is your outstanding debt?</a:t>
            </a:r>
          </a:p>
          <a:p>
            <a:pPr marL="742950" lvl="1" indent="-285750">
              <a:buClr>
                <a:srgbClr val="625BC4"/>
              </a:buClr>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Total amount owed vs. original amount borrowed (for installment loan)</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What is your debt to credit ratio?</a:t>
            </a:r>
          </a:p>
          <a:p>
            <a:pPr marL="285750" indent="-285750">
              <a:buFont typeface="Wingdings" panose="05000000000000000000" pitchFamily="2" charset="2"/>
              <a:buChar char="§"/>
            </a:pPr>
            <a:r>
              <a:rPr lang="en-US" sz="2800" dirty="0">
                <a:latin typeface="Arial" panose="020B0604020202020204" pitchFamily="34" charset="0"/>
                <a:cs typeface="Arial" panose="020B0604020202020204" pitchFamily="34" charset="0"/>
              </a:rPr>
              <a:t>What is your debt to income ratio?</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3429000" y="4942384"/>
            <a:ext cx="2717800" cy="1244600"/>
          </a:xfrm>
          <a:prstGeom prst="rect">
            <a:avLst/>
          </a:prstGeom>
          <a:solidFill>
            <a:srgbClr val="625BC4"/>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cap="all" dirty="0" smtClean="0">
                <a:latin typeface="Arial" panose="020B0604020202020204" pitchFamily="34" charset="0"/>
                <a:cs typeface="Arial" panose="020B0604020202020204" pitchFamily="34" charset="0"/>
              </a:rPr>
              <a:t>Potential Impact: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YES for all loan types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Drop (or gain) in credit score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5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Credit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7067785"/>
              </p:ext>
            </p:extLst>
          </p:nvPr>
        </p:nvGraphicFramePr>
        <p:xfrm>
          <a:off x="5008563" y="1744663"/>
          <a:ext cx="3805237"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1409700"/>
            <a:ext cx="5029200" cy="1692771"/>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long have you had your account(s)?</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3429000" y="4724400"/>
            <a:ext cx="2717800" cy="1462584"/>
          </a:xfrm>
          <a:prstGeom prst="rect">
            <a:avLst/>
          </a:prstGeom>
          <a:solidFill>
            <a:srgbClr val="4AB2BC"/>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cap="all" dirty="0" smtClean="0">
                <a:latin typeface="Arial" panose="020B0604020202020204" pitchFamily="34" charset="0"/>
                <a:cs typeface="Arial" panose="020B0604020202020204" pitchFamily="34" charset="0"/>
              </a:rPr>
              <a:t>Potential Impact: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YES for all loan types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Gain in credit score for additional time accounts are held</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5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Credit Used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299432"/>
              </p:ext>
            </p:extLst>
          </p:nvPr>
        </p:nvGraphicFramePr>
        <p:xfrm>
          <a:off x="5008563" y="1744663"/>
          <a:ext cx="3805237"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1409700"/>
            <a:ext cx="5029200" cy="2000548"/>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Do you have a mix of installment and/or revolving credit?</a:t>
            </a:r>
          </a:p>
          <a:p>
            <a:pPr marL="742950" lvl="1" indent="-285750">
              <a:buClr>
                <a:srgbClr val="00936C"/>
              </a:buClr>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Student loans = installment</a:t>
            </a:r>
          </a:p>
          <a:p>
            <a:pPr marL="742950" lvl="1" indent="-285750">
              <a:buClr>
                <a:srgbClr val="00936C"/>
              </a:buClr>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Credit cards = revolving</a:t>
            </a:r>
            <a:endParaRPr lang="en-US" sz="2000" dirty="0">
              <a:solidFill>
                <a:srgbClr val="7F7F7F"/>
              </a:solidFill>
              <a:latin typeface="Arial" panose="020B0604020202020204" pitchFamily="34" charset="0"/>
              <a:cs typeface="Arial" panose="020B0604020202020204" pitchFamily="34" charset="0"/>
            </a:endParaRPr>
          </a:p>
        </p:txBody>
      </p:sp>
      <p:sp>
        <p:nvSpPr>
          <p:cNvPr id="6" name="Rectangle 5"/>
          <p:cNvSpPr/>
          <p:nvPr/>
        </p:nvSpPr>
        <p:spPr>
          <a:xfrm>
            <a:off x="3429000" y="4648200"/>
            <a:ext cx="2717800" cy="1538784"/>
          </a:xfrm>
          <a:prstGeom prst="rect">
            <a:avLst/>
          </a:prstGeom>
          <a:solidFill>
            <a:srgbClr val="00936C"/>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cap="all" dirty="0" smtClean="0">
                <a:latin typeface="Arial" panose="020B0604020202020204" pitchFamily="34" charset="0"/>
                <a:cs typeface="Arial" panose="020B0604020202020204" pitchFamily="34" charset="0"/>
              </a:rPr>
              <a:t>Potential Impact: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YES for all loan types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Gain in credit score for having a variety of credit types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5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Credit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254560"/>
              </p:ext>
            </p:extLst>
          </p:nvPr>
        </p:nvGraphicFramePr>
        <p:xfrm>
          <a:off x="5008563" y="1744663"/>
          <a:ext cx="3805237" cy="3309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2900" y="1409700"/>
            <a:ext cx="5029200" cy="2554545"/>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Have there been recent credit inquiries on your account?</a:t>
            </a:r>
          </a:p>
          <a:p>
            <a:pPr marL="285750" indent="-28575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How many recent accounts have you opened?</a:t>
            </a:r>
          </a:p>
          <a:p>
            <a:pPr marL="742950" lvl="1" indent="-285750">
              <a:buClr>
                <a:srgbClr val="4AB2BC"/>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sp>
        <p:nvSpPr>
          <p:cNvPr id="6" name="Rectangle 5"/>
          <p:cNvSpPr/>
          <p:nvPr/>
        </p:nvSpPr>
        <p:spPr>
          <a:xfrm>
            <a:off x="2654300" y="3759200"/>
            <a:ext cx="2717800" cy="2427784"/>
          </a:xfrm>
          <a:prstGeom prst="rect">
            <a:avLst/>
          </a:prstGeom>
          <a:solidFill>
            <a:srgbClr val="FFFF00"/>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cap="all" dirty="0" smtClean="0">
                <a:solidFill>
                  <a:schemeClr val="tx1"/>
                </a:solidFill>
                <a:latin typeface="Arial" panose="020B0604020202020204" pitchFamily="34" charset="0"/>
                <a:cs typeface="Arial" panose="020B0604020202020204" pitchFamily="34" charset="0"/>
              </a:rPr>
              <a:t>Potential Impact:</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YES for PLUS or private loans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NO for Direct/Perkins</a:t>
            </a:r>
          </a:p>
          <a:p>
            <a:pPr marL="285750"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Possible drop in score (although minor as it relates to credit inquiries)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5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19113" y="457200"/>
            <a:ext cx="7143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r>
              <a:rPr lang="en-US" altLang="en-US" sz="5400" dirty="0" smtClean="0">
                <a:solidFill>
                  <a:prstClr val="white"/>
                </a:solidFill>
                <a:latin typeface="Arial" pitchFamily="34" charset="0"/>
              </a:rPr>
              <a:t>Conversation &amp; Best Practices</a:t>
            </a:r>
          </a:p>
        </p:txBody>
      </p:sp>
      <p:sp>
        <p:nvSpPr>
          <p:cNvPr id="3" name="Rectangle 2"/>
          <p:cNvSpPr/>
          <p:nvPr/>
        </p:nvSpPr>
        <p:spPr>
          <a:xfrm>
            <a:off x="457200" y="2349500"/>
            <a:ext cx="8237538" cy="152400"/>
          </a:xfrm>
          <a:prstGeom prst="rect">
            <a:avLst/>
          </a:prstGeom>
          <a:solidFill>
            <a:schemeClr val="tx1">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3958146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You Educating Your Students</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sz="2800" b="0" dirty="0" smtClean="0"/>
              <a:t>Information touch points</a:t>
            </a:r>
          </a:p>
          <a:p>
            <a:pPr marL="800100" lvl="1" indent="-342900">
              <a:buFont typeface="Wingdings" panose="05000000000000000000" pitchFamily="2" charset="2"/>
              <a:buChar char="§"/>
            </a:pPr>
            <a:r>
              <a:rPr lang="en-US" sz="2000" dirty="0" smtClean="0"/>
              <a:t>Financial aid award – yearly opportunity</a:t>
            </a:r>
          </a:p>
          <a:p>
            <a:pPr marL="800100" lvl="1" indent="-342900">
              <a:buFont typeface="Wingdings" panose="05000000000000000000" pitchFamily="2" charset="2"/>
              <a:buChar char="§"/>
            </a:pPr>
            <a:r>
              <a:rPr lang="en-US" sz="2000" dirty="0" smtClean="0"/>
              <a:t>Student bills</a:t>
            </a:r>
          </a:p>
          <a:p>
            <a:pPr marL="800100" lvl="1" indent="-342900">
              <a:buFont typeface="Wingdings" panose="05000000000000000000" pitchFamily="2" charset="2"/>
              <a:buChar char="§"/>
            </a:pPr>
            <a:r>
              <a:rPr lang="en-US" sz="2000" dirty="0" smtClean="0"/>
              <a:t>Graduation mailing</a:t>
            </a:r>
          </a:p>
          <a:p>
            <a:pPr marL="800100" lvl="1" indent="-342900">
              <a:buFont typeface="Wingdings" panose="05000000000000000000" pitchFamily="2" charset="2"/>
              <a:buChar char="§"/>
            </a:pPr>
            <a:r>
              <a:rPr lang="en-US" sz="2000" dirty="0" smtClean="0"/>
              <a:t>Withdrawal process</a:t>
            </a:r>
          </a:p>
          <a:p>
            <a:pPr marL="342900" indent="-342900">
              <a:buFont typeface="Wingdings" panose="05000000000000000000" pitchFamily="2" charset="2"/>
              <a:buChar char="§"/>
            </a:pPr>
            <a:r>
              <a:rPr lang="en-US" sz="2800" b="0" dirty="0" smtClean="0"/>
              <a:t>Speaker series</a:t>
            </a:r>
          </a:p>
          <a:p>
            <a:pPr marL="342900" indent="-342900">
              <a:buFont typeface="Wingdings" panose="05000000000000000000" pitchFamily="2" charset="2"/>
              <a:buChar char="§"/>
            </a:pPr>
            <a:r>
              <a:rPr lang="en-US" sz="2800" b="0" dirty="0" smtClean="0"/>
              <a:t>Classroom integration</a:t>
            </a:r>
          </a:p>
          <a:p>
            <a:pPr marL="342900" indent="-342900">
              <a:buFont typeface="Wingdings" panose="05000000000000000000" pitchFamily="2" charset="2"/>
              <a:buChar char="§"/>
            </a:pPr>
            <a:r>
              <a:rPr lang="en-US" sz="2800" b="0" dirty="0" smtClean="0"/>
              <a:t>Web tools</a:t>
            </a:r>
          </a:p>
          <a:p>
            <a:pPr marL="342900" indent="-342900">
              <a:buFont typeface="Wingdings" panose="05000000000000000000" pitchFamily="2" charset="2"/>
              <a:buChar char="§"/>
            </a:pPr>
            <a:r>
              <a:rPr lang="en-US" sz="2800" b="0" dirty="0" smtClean="0"/>
              <a:t>Student group advocacy</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2958081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Factor: Paying On Time</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sz="2800" b="0" dirty="0" smtClean="0">
                <a:latin typeface="Arial" panose="020B0604020202020204" pitchFamily="34" charset="0"/>
                <a:cs typeface="Arial" panose="020B0604020202020204" pitchFamily="34" charset="0"/>
              </a:rPr>
              <a:t>What education are you providing on:</a:t>
            </a:r>
          </a:p>
          <a:p>
            <a:pPr marL="800100" lvl="1" indent="-3429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For all debt:</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The importance of on time payments</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Ways to make on time payment more likely (auto-debit, calendar reminders, etc.)</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The benefits of “good debt” and “good credit”</a:t>
            </a:r>
          </a:p>
          <a:p>
            <a:pPr marL="800100" lvl="1" indent="-3429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For Federal student loans in particular:</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Repayment options </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Deferment/forbearance options</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Forgiveness options</a:t>
            </a:r>
          </a:p>
          <a:p>
            <a:pPr marL="1485900" lvl="2" indent="-342900">
              <a:buFont typeface="Wingdings" panose="05000000000000000000" pitchFamily="2" charset="2"/>
              <a:buChar char="§"/>
            </a:pPr>
            <a:r>
              <a:rPr lang="en-US" sz="2000" dirty="0" smtClean="0">
                <a:solidFill>
                  <a:srgbClr val="7F7F7F"/>
                </a:solidFill>
                <a:latin typeface="Arial" panose="020B0604020202020204" pitchFamily="34" charset="0"/>
                <a:cs typeface="Arial" panose="020B0604020202020204" pitchFamily="34" charset="0"/>
              </a:rPr>
              <a:t>How to find who to contact and/or resources to help you</a:t>
            </a:r>
          </a:p>
          <a:p>
            <a:pPr marL="800100" lvl="1"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280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19113" y="457200"/>
            <a:ext cx="7143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r>
              <a:rPr lang="en-US" altLang="en-US" sz="5400" dirty="0" smtClean="0">
                <a:solidFill>
                  <a:prstClr val="white"/>
                </a:solidFill>
                <a:latin typeface="Arial" pitchFamily="34" charset="0"/>
              </a:rPr>
              <a:t>Borrowing Realities</a:t>
            </a:r>
          </a:p>
        </p:txBody>
      </p:sp>
      <p:sp>
        <p:nvSpPr>
          <p:cNvPr id="3" name="Rectangle 2"/>
          <p:cNvSpPr/>
          <p:nvPr/>
        </p:nvSpPr>
        <p:spPr>
          <a:xfrm>
            <a:off x="457200" y="1600200"/>
            <a:ext cx="8237538" cy="152400"/>
          </a:xfrm>
          <a:prstGeom prst="rect">
            <a:avLst/>
          </a:prstGeom>
          <a:solidFill>
            <a:schemeClr val="tx1">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2211826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Resources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 y="1173163"/>
            <a:ext cx="22574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705" y="2917825"/>
            <a:ext cx="222885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1182688"/>
            <a:ext cx="22193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313" y="2917825"/>
            <a:ext cx="2238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171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11" name="Content Placeholder 2"/>
          <p:cNvSpPr txBox="1">
            <a:spLocks/>
          </p:cNvSpPr>
          <p:nvPr/>
        </p:nvSpPr>
        <p:spPr>
          <a:xfrm>
            <a:off x="611790" y="4625441"/>
            <a:ext cx="7810694" cy="12882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Font typeface="Arial"/>
              <a:buNone/>
            </a:pPr>
            <a:r>
              <a:rPr lang="en-US" sz="1600" b="1" dirty="0" smtClean="0">
                <a:solidFill>
                  <a:prstClr val="black"/>
                </a:solidFill>
                <a:latin typeface="Arial"/>
                <a:cs typeface="Arial"/>
              </a:rPr>
              <a:t>American Student Assistance</a:t>
            </a:r>
          </a:p>
          <a:p>
            <a:pPr marL="0" indent="0">
              <a:spcAft>
                <a:spcPts val="1000"/>
              </a:spcAft>
              <a:buFont typeface="Arial"/>
              <a:buNone/>
            </a:pPr>
            <a:r>
              <a:rPr lang="en-US" sz="1200" b="1" dirty="0" smtClean="0">
                <a:solidFill>
                  <a:srgbClr val="7F7F7F"/>
                </a:solidFill>
                <a:latin typeface="Arial"/>
                <a:cs typeface="Arial"/>
              </a:rPr>
              <a:t>	800.999.9080               </a:t>
            </a:r>
          </a:p>
          <a:p>
            <a:pPr marL="0" indent="0">
              <a:spcAft>
                <a:spcPts val="1000"/>
              </a:spcAft>
              <a:buFont typeface="Arial"/>
              <a:buNone/>
            </a:pPr>
            <a:r>
              <a:rPr lang="en-US" sz="1200" b="1" dirty="0" smtClean="0">
                <a:solidFill>
                  <a:srgbClr val="7F7F7F"/>
                </a:solidFill>
                <a:latin typeface="Arial"/>
                <a:cs typeface="Arial"/>
              </a:rPr>
              <a:t>	education@asa.org              </a:t>
            </a:r>
          </a:p>
          <a:p>
            <a:pPr marL="0" indent="0">
              <a:spcAft>
                <a:spcPts val="1000"/>
              </a:spcAft>
              <a:buFont typeface="Arial"/>
              <a:buNone/>
            </a:pPr>
            <a:r>
              <a:rPr lang="en-US" sz="1200" b="1" dirty="0" smtClean="0">
                <a:solidFill>
                  <a:srgbClr val="7F7F7F"/>
                </a:solidFill>
                <a:latin typeface="Arial"/>
                <a:cs typeface="Arial"/>
              </a:rPr>
              <a:t>	asa.org</a:t>
            </a:r>
            <a:endParaRPr lang="en-US" sz="1200" dirty="0">
              <a:solidFill>
                <a:srgbClr val="7F7F7F"/>
              </a:solidFill>
              <a:latin typeface="Arial"/>
              <a:cs typeface="Arial"/>
            </a:endParaRPr>
          </a:p>
        </p:txBody>
      </p:sp>
      <p:grpSp>
        <p:nvGrpSpPr>
          <p:cNvPr id="12" name="Group 11"/>
          <p:cNvGrpSpPr/>
          <p:nvPr/>
        </p:nvGrpSpPr>
        <p:grpSpPr>
          <a:xfrm>
            <a:off x="856553" y="5075423"/>
            <a:ext cx="207818" cy="880041"/>
            <a:chOff x="443329" y="5075423"/>
            <a:chExt cx="207818" cy="880041"/>
          </a:xfrm>
        </p:grpSpPr>
        <p:pic>
          <p:nvPicPr>
            <p:cNvPr id="13" name="Picture 12"/>
            <p:cNvPicPr>
              <a:picLocks noChangeAspect="1"/>
            </p:cNvPicPr>
            <p:nvPr/>
          </p:nvPicPr>
          <p:blipFill>
            <a:blip r:embed="rId3"/>
            <a:stretch>
              <a:fillRect/>
            </a:stretch>
          </p:blipFill>
          <p:spPr>
            <a:xfrm>
              <a:off x="443329" y="5075423"/>
              <a:ext cx="187614" cy="202045"/>
            </a:xfrm>
            <a:prstGeom prst="rect">
              <a:avLst/>
            </a:prstGeom>
          </p:spPr>
        </p:pic>
        <p:pic>
          <p:nvPicPr>
            <p:cNvPr id="14" name="Picture 13"/>
            <p:cNvPicPr>
              <a:picLocks noChangeAspect="1"/>
            </p:cNvPicPr>
            <p:nvPr/>
          </p:nvPicPr>
          <p:blipFill>
            <a:blip r:embed="rId4"/>
            <a:stretch>
              <a:fillRect/>
            </a:stretch>
          </p:blipFill>
          <p:spPr>
            <a:xfrm>
              <a:off x="443329" y="5408648"/>
              <a:ext cx="207818" cy="207818"/>
            </a:xfrm>
            <a:prstGeom prst="rect">
              <a:avLst/>
            </a:prstGeom>
          </p:spPr>
        </p:pic>
        <p:pic>
          <p:nvPicPr>
            <p:cNvPr id="15" name="Picture 14"/>
            <p:cNvPicPr>
              <a:picLocks noChangeAspect="1"/>
            </p:cNvPicPr>
            <p:nvPr/>
          </p:nvPicPr>
          <p:blipFill>
            <a:blip r:embed="rId5"/>
            <a:stretch>
              <a:fillRect/>
            </a:stretch>
          </p:blipFill>
          <p:spPr>
            <a:xfrm>
              <a:off x="443329" y="5747646"/>
              <a:ext cx="207818" cy="207818"/>
            </a:xfrm>
            <a:prstGeom prst="rect">
              <a:avLst/>
            </a:prstGeom>
          </p:spPr>
        </p:pic>
      </p:grpSp>
    </p:spTree>
    <p:extLst>
      <p:ext uri="{BB962C8B-B14F-4D97-AF65-F5344CB8AC3E}">
        <p14:creationId xmlns:p14="http://schemas.microsoft.com/office/powerpoint/2010/main" val="2172899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Debt</a:t>
            </a:r>
            <a:endParaRPr lang="en-US" dirty="0"/>
          </a:p>
        </p:txBody>
      </p:sp>
      <p:sp>
        <p:nvSpPr>
          <p:cNvPr id="4" name="TextBox 3"/>
          <p:cNvSpPr txBox="1"/>
          <p:nvPr/>
        </p:nvSpPr>
        <p:spPr>
          <a:xfrm>
            <a:off x="1244600" y="5301851"/>
            <a:ext cx="7061199" cy="707886"/>
          </a:xfrm>
          <a:prstGeom prst="rect">
            <a:avLst/>
          </a:prstGeom>
          <a:noFill/>
        </p:spPr>
        <p:txBody>
          <a:bodyPr wrap="square" rtlCol="0">
            <a:spAutoFit/>
          </a:bodyPr>
          <a:lstStyle/>
          <a:p>
            <a:pPr algn="ctr"/>
            <a:r>
              <a:rPr lang="en-US" sz="2000" b="1" dirty="0">
                <a:solidFill>
                  <a:srgbClr val="625BC4"/>
                </a:solidFill>
                <a:latin typeface="Arial "/>
                <a:cs typeface="Arial "/>
              </a:rPr>
              <a:t>The Class of 2013 </a:t>
            </a:r>
            <a:r>
              <a:rPr lang="en-US" sz="2000" dirty="0" smtClean="0">
                <a:solidFill>
                  <a:schemeClr val="bg1">
                    <a:lumMod val="50000"/>
                  </a:schemeClr>
                </a:solidFill>
                <a:latin typeface="Arial "/>
                <a:cs typeface="Arial "/>
              </a:rPr>
              <a:t>is </a:t>
            </a:r>
            <a:r>
              <a:rPr lang="en-US" sz="2000" dirty="0">
                <a:solidFill>
                  <a:schemeClr val="bg1">
                    <a:lumMod val="50000"/>
                  </a:schemeClr>
                </a:solidFill>
                <a:latin typeface="Arial "/>
                <a:cs typeface="Arial "/>
              </a:rPr>
              <a:t>the most </a:t>
            </a:r>
            <a:r>
              <a:rPr lang="en-US" sz="2000" dirty="0" smtClean="0">
                <a:solidFill>
                  <a:schemeClr val="bg1">
                    <a:lumMod val="50000"/>
                  </a:schemeClr>
                </a:solidFill>
                <a:latin typeface="Arial "/>
                <a:cs typeface="Arial "/>
              </a:rPr>
              <a:t>indebted ever </a:t>
            </a:r>
            <a:r>
              <a:rPr lang="en-US" sz="2000" dirty="0">
                <a:solidFill>
                  <a:schemeClr val="bg1">
                    <a:lumMod val="50000"/>
                  </a:schemeClr>
                </a:solidFill>
                <a:latin typeface="Arial "/>
                <a:cs typeface="Arial "/>
              </a:rPr>
              <a:t>with </a:t>
            </a:r>
            <a:r>
              <a:rPr lang="en-US" sz="2000" dirty="0" smtClean="0">
                <a:solidFill>
                  <a:schemeClr val="bg1">
                    <a:lumMod val="50000"/>
                  </a:schemeClr>
                </a:solidFill>
                <a:latin typeface="Arial "/>
                <a:cs typeface="Arial "/>
              </a:rPr>
              <a:t>70</a:t>
            </a:r>
            <a:r>
              <a:rPr lang="en-US" sz="2000" dirty="0">
                <a:solidFill>
                  <a:schemeClr val="bg1">
                    <a:lumMod val="50000"/>
                  </a:schemeClr>
                </a:solidFill>
                <a:latin typeface="Arial "/>
                <a:cs typeface="Arial "/>
              </a:rPr>
              <a:t>% of graduates carrying an </a:t>
            </a:r>
            <a:r>
              <a:rPr lang="en-US" sz="2000" dirty="0" smtClean="0">
                <a:solidFill>
                  <a:schemeClr val="bg1">
                    <a:lumMod val="50000"/>
                  </a:schemeClr>
                </a:solidFill>
                <a:latin typeface="Arial "/>
                <a:cs typeface="Arial "/>
              </a:rPr>
              <a:t>average </a:t>
            </a:r>
            <a:r>
              <a:rPr lang="en-US" sz="2000" dirty="0">
                <a:solidFill>
                  <a:schemeClr val="bg1">
                    <a:lumMod val="50000"/>
                  </a:schemeClr>
                </a:solidFill>
                <a:latin typeface="Arial "/>
                <a:cs typeface="Arial "/>
              </a:rPr>
              <a:t>debt of $</a:t>
            </a:r>
            <a:r>
              <a:rPr lang="en-US" sz="2000" dirty="0" smtClean="0">
                <a:solidFill>
                  <a:schemeClr val="bg1">
                    <a:lumMod val="50000"/>
                  </a:schemeClr>
                </a:solidFill>
                <a:latin typeface="Arial "/>
                <a:cs typeface="Arial "/>
              </a:rPr>
              <a:t>35,200</a:t>
            </a:r>
            <a:r>
              <a:rPr lang="en-US" sz="2000" baseline="40000" dirty="0">
                <a:solidFill>
                  <a:schemeClr val="bg1">
                    <a:lumMod val="50000"/>
                  </a:schemeClr>
                </a:solidFill>
                <a:latin typeface="Arial "/>
                <a:cs typeface="Arial "/>
              </a:rPr>
              <a:t>1</a:t>
            </a:r>
            <a:endParaRPr lang="en-US" sz="2000" dirty="0">
              <a:solidFill>
                <a:schemeClr val="bg1">
                  <a:lumMod val="50000"/>
                </a:schemeClr>
              </a:solidFill>
              <a:latin typeface="Arial "/>
              <a:cs typeface="Arial "/>
            </a:endParaRPr>
          </a:p>
        </p:txBody>
      </p:sp>
      <p:sp>
        <p:nvSpPr>
          <p:cNvPr id="5" name="TextBox 4"/>
          <p:cNvSpPr txBox="1"/>
          <p:nvPr/>
        </p:nvSpPr>
        <p:spPr>
          <a:xfrm>
            <a:off x="673100" y="1316178"/>
            <a:ext cx="7874000" cy="523220"/>
          </a:xfrm>
          <a:prstGeom prst="rect">
            <a:avLst/>
          </a:prstGeom>
          <a:noFill/>
        </p:spPr>
        <p:txBody>
          <a:bodyPr wrap="square" rtlCol="0">
            <a:spAutoFit/>
          </a:bodyPr>
          <a:lstStyle/>
          <a:p>
            <a:pPr algn="ctr"/>
            <a:r>
              <a:rPr lang="en-US" sz="2800" dirty="0" smtClean="0">
                <a:latin typeface="Arial"/>
                <a:cs typeface="Arial"/>
              </a:rPr>
              <a:t>It’s easy for students to get overburdened.</a:t>
            </a:r>
            <a:endParaRPr lang="en-US" sz="2800" dirty="0">
              <a:latin typeface="Arial"/>
              <a:cs typeface="Arial"/>
            </a:endParaRPr>
          </a:p>
        </p:txBody>
      </p:sp>
      <p:grpSp>
        <p:nvGrpSpPr>
          <p:cNvPr id="6" name="Group 5"/>
          <p:cNvGrpSpPr/>
          <p:nvPr/>
        </p:nvGrpSpPr>
        <p:grpSpPr>
          <a:xfrm>
            <a:off x="2770129" y="1797421"/>
            <a:ext cx="3694171" cy="3629212"/>
            <a:chOff x="564179" y="3143287"/>
            <a:chExt cx="1927173" cy="1927173"/>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179" y="3143287"/>
              <a:ext cx="1927173" cy="1927173"/>
            </a:xfrm>
            <a:prstGeom prst="rect">
              <a:avLst/>
            </a:prstGeom>
          </p:spPr>
        </p:pic>
        <p:sp>
          <p:nvSpPr>
            <p:cNvPr id="8" name="TextBox 7"/>
            <p:cNvSpPr txBox="1"/>
            <p:nvPr/>
          </p:nvSpPr>
          <p:spPr>
            <a:xfrm>
              <a:off x="1046153" y="3869594"/>
              <a:ext cx="1032933" cy="461665"/>
            </a:xfrm>
            <a:prstGeom prst="rect">
              <a:avLst/>
            </a:prstGeom>
            <a:noFill/>
          </p:spPr>
          <p:txBody>
            <a:bodyPr wrap="square" rtlCol="0" anchor="ctr">
              <a:spAutoFit/>
            </a:bodyPr>
            <a:lstStyle/>
            <a:p>
              <a:pPr algn="ctr"/>
              <a:r>
                <a:rPr lang="en-US" sz="2400" b="1" dirty="0" smtClean="0">
                  <a:solidFill>
                    <a:srgbClr val="625BC4"/>
                  </a:solidFill>
                  <a:latin typeface="Arial"/>
                  <a:cs typeface="Arial"/>
                </a:rPr>
                <a:t>70%</a:t>
              </a:r>
              <a:endParaRPr lang="en-US" sz="2400" b="1" dirty="0">
                <a:solidFill>
                  <a:srgbClr val="625BC4"/>
                </a:solidFill>
                <a:latin typeface="Arial"/>
                <a:cs typeface="Arial"/>
              </a:endParaRPr>
            </a:p>
          </p:txBody>
        </p:sp>
      </p:grpSp>
      <p:sp>
        <p:nvSpPr>
          <p:cNvPr id="9" name="TextBox 8"/>
          <p:cNvSpPr txBox="1"/>
          <p:nvPr/>
        </p:nvSpPr>
        <p:spPr>
          <a:xfrm>
            <a:off x="2770130" y="6365317"/>
            <a:ext cx="6056370" cy="230832"/>
          </a:xfrm>
          <a:prstGeom prst="rect">
            <a:avLst/>
          </a:prstGeom>
          <a:noFill/>
        </p:spPr>
        <p:txBody>
          <a:bodyPr wrap="square" rtlCol="0">
            <a:spAutoFit/>
          </a:bodyPr>
          <a:lstStyle/>
          <a:p>
            <a:r>
              <a:rPr lang="en-US" sz="900" dirty="0" smtClean="0">
                <a:solidFill>
                  <a:schemeClr val="bg1">
                    <a:lumMod val="50000"/>
                  </a:schemeClr>
                </a:solidFill>
                <a:latin typeface="Arial Narrow"/>
                <a:cs typeface="Arial Narrow"/>
              </a:rPr>
              <a:t>1. “</a:t>
            </a:r>
            <a:r>
              <a:rPr lang="en-US" sz="900" dirty="0">
                <a:solidFill>
                  <a:schemeClr val="bg1">
                    <a:lumMod val="50000"/>
                  </a:schemeClr>
                </a:solidFill>
                <a:latin typeface="Arial Narrow"/>
                <a:cs typeface="Arial Narrow"/>
              </a:rPr>
              <a:t>Cost-Conscious College Graduates: A Study of Recent College Graduates.” Fidelity Management and Research LLC. 2013</a:t>
            </a:r>
            <a:r>
              <a:rPr lang="en-US" sz="900" dirty="0" smtClean="0">
                <a:solidFill>
                  <a:schemeClr val="bg1">
                    <a:lumMod val="50000"/>
                  </a:schemeClr>
                </a:solidFill>
                <a:latin typeface="Arial Narrow"/>
                <a:cs typeface="Arial Narrow"/>
              </a:rPr>
              <a:t>.</a:t>
            </a:r>
          </a:p>
        </p:txBody>
      </p:sp>
    </p:spTree>
    <p:extLst>
      <p:ext uri="{BB962C8B-B14F-4D97-AF65-F5344CB8AC3E}">
        <p14:creationId xmlns:p14="http://schemas.microsoft.com/office/powerpoint/2010/main" val="383619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Students</a:t>
            </a:r>
            <a:endParaRPr lang="en-US"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
            </a:pPr>
            <a:r>
              <a:rPr lang="en-US" sz="2800" b="0" dirty="0" smtClean="0"/>
              <a:t>Average student loan debt</a:t>
            </a:r>
          </a:p>
          <a:p>
            <a:pPr marL="800100" lvl="1" indent="-342900">
              <a:buFont typeface="Wingdings" panose="05000000000000000000" pitchFamily="2" charset="2"/>
              <a:buChar char="§"/>
            </a:pPr>
            <a:r>
              <a:rPr lang="en-US" sz="2000" dirty="0" smtClean="0"/>
              <a:t>Does this vary by program or other variable?</a:t>
            </a:r>
          </a:p>
          <a:p>
            <a:pPr marL="342900" indent="-342900">
              <a:buFont typeface="Wingdings" panose="05000000000000000000" pitchFamily="2" charset="2"/>
              <a:buChar char="§"/>
            </a:pPr>
            <a:r>
              <a:rPr lang="en-US" sz="2800" b="0" dirty="0" smtClean="0"/>
              <a:t>Credit card usage</a:t>
            </a:r>
          </a:p>
          <a:p>
            <a:pPr marL="800100" lvl="1" indent="-342900">
              <a:buFont typeface="Wingdings" panose="05000000000000000000" pitchFamily="2" charset="2"/>
              <a:buChar char="§"/>
            </a:pPr>
            <a:r>
              <a:rPr lang="en-US" sz="2000" dirty="0" smtClean="0"/>
              <a:t>How many of your students pay for tuition via credit card?</a:t>
            </a:r>
          </a:p>
          <a:p>
            <a:pPr marL="800100" lvl="1" indent="-342900">
              <a:buFont typeface="Wingdings" panose="05000000000000000000" pitchFamily="2" charset="2"/>
              <a:buChar char="§"/>
            </a:pPr>
            <a:r>
              <a:rPr lang="en-US" sz="2000" dirty="0" smtClean="0"/>
              <a:t>Troubling trends?</a:t>
            </a:r>
          </a:p>
          <a:p>
            <a:pPr marL="342900" indent="-342900">
              <a:buFont typeface="Wingdings" panose="05000000000000000000" pitchFamily="2" charset="2"/>
              <a:buChar char="§"/>
            </a:pPr>
            <a:r>
              <a:rPr lang="en-US" sz="2800" b="0" dirty="0" smtClean="0"/>
              <a:t>Other consumer debt</a:t>
            </a:r>
          </a:p>
          <a:p>
            <a:pPr marL="800100" lvl="1" indent="-342900">
              <a:buFont typeface="Wingdings" panose="05000000000000000000" pitchFamily="2" charset="2"/>
              <a:buChar char="§"/>
            </a:pPr>
            <a:r>
              <a:rPr lang="en-US" sz="2000" dirty="0" smtClean="0"/>
              <a:t>Car loans</a:t>
            </a:r>
          </a:p>
          <a:p>
            <a:pPr marL="800100" lvl="1" indent="-342900">
              <a:buFont typeface="Wingdings" panose="05000000000000000000" pitchFamily="2" charset="2"/>
              <a:buChar char="§"/>
            </a:pPr>
            <a:r>
              <a:rPr lang="en-US" sz="2000" dirty="0" smtClean="0"/>
              <a:t>Rent-to-own</a:t>
            </a:r>
          </a:p>
          <a:p>
            <a:pPr marL="800100" lvl="1" indent="-342900">
              <a:buFont typeface="Wingdings" panose="05000000000000000000" pitchFamily="2" charset="2"/>
              <a:buChar char="§"/>
            </a:pPr>
            <a:r>
              <a:rPr lang="en-US" sz="2000" dirty="0" smtClean="0"/>
              <a:t>Payday loans</a:t>
            </a:r>
            <a:endParaRPr lang="en-US" sz="2000" dirty="0"/>
          </a:p>
        </p:txBody>
      </p:sp>
    </p:spTree>
    <p:extLst>
      <p:ext uri="{BB962C8B-B14F-4D97-AF65-F5344CB8AC3E}">
        <p14:creationId xmlns:p14="http://schemas.microsoft.com/office/powerpoint/2010/main" val="242287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19112" y="457200"/>
            <a:ext cx="80533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r>
              <a:rPr lang="en-US" altLang="en-US" sz="5400" dirty="0" smtClean="0">
                <a:solidFill>
                  <a:prstClr val="white"/>
                </a:solidFill>
                <a:latin typeface="Arial" pitchFamily="34" charset="0"/>
              </a:rPr>
              <a:t>Credit Reports &amp; Scores</a:t>
            </a:r>
          </a:p>
        </p:txBody>
      </p:sp>
      <p:sp>
        <p:nvSpPr>
          <p:cNvPr id="3" name="Rectangle 2"/>
          <p:cNvSpPr/>
          <p:nvPr/>
        </p:nvSpPr>
        <p:spPr>
          <a:xfrm>
            <a:off x="457200" y="1600200"/>
            <a:ext cx="8237538" cy="152400"/>
          </a:xfrm>
          <a:prstGeom prst="rect">
            <a:avLst/>
          </a:prstGeom>
          <a:solidFill>
            <a:schemeClr val="tx1">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2211826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Credit Defined</a:t>
            </a:r>
          </a:p>
        </p:txBody>
      </p:sp>
      <p:sp>
        <p:nvSpPr>
          <p:cNvPr id="90114" name="Content Placeholder 4"/>
          <p:cNvSpPr>
            <a:spLocks noGrp="1"/>
          </p:cNvSpPr>
          <p:nvPr>
            <p:ph idx="1"/>
          </p:nvPr>
        </p:nvSpPr>
        <p:spPr>
          <a:xfrm>
            <a:off x="952500" y="1562100"/>
            <a:ext cx="7137400" cy="4564064"/>
          </a:xfrm>
          <a:noFill/>
        </p:spPr>
        <p:txBody>
          <a:bodyPr/>
          <a:lstStyle/>
          <a:p>
            <a:pPr marL="0" indent="0">
              <a:buNone/>
            </a:pPr>
            <a:r>
              <a:rPr lang="en-US" altLang="en-US" sz="2800" b="0" dirty="0" smtClean="0"/>
              <a:t>“Contractual agreement whereby a borrower (e.g. consumer) receives something of monetary value now in agreement to repay the lender (e.g. Visa or Sallie Mae) at a future date.  </a:t>
            </a:r>
            <a:r>
              <a:rPr lang="en-US" altLang="en-US" sz="2800" b="0" dirty="0" smtClean="0">
                <a:solidFill>
                  <a:srgbClr val="4AB2BC"/>
                </a:solidFill>
              </a:rPr>
              <a:t>Once credit has been accepted, it becomes debt.</a:t>
            </a:r>
            <a:r>
              <a:rPr lang="en-US" altLang="en-US" sz="2800" b="0" dirty="0" smtClean="0"/>
              <a:t>”</a:t>
            </a:r>
          </a:p>
          <a:p>
            <a:pPr marL="0" indent="0" algn="r">
              <a:buNone/>
            </a:pPr>
            <a:endParaRPr lang="en-US" altLang="en-US" sz="1600" i="1" dirty="0"/>
          </a:p>
          <a:p>
            <a:pPr marL="0" indent="0" algn="r">
              <a:buNone/>
            </a:pPr>
            <a:r>
              <a:rPr lang="en-US" altLang="en-US" sz="1800" b="0" i="1" dirty="0" smtClean="0"/>
              <a:t>- Institute for Financial Literacy, 2010</a:t>
            </a:r>
          </a:p>
          <a:p>
            <a:pPr marL="0" indent="0">
              <a:buNone/>
            </a:pPr>
            <a:endParaRPr lang="en-US" altLang="en-US" sz="2800" dirty="0" smtClean="0"/>
          </a:p>
        </p:txBody>
      </p:sp>
    </p:spTree>
    <p:extLst>
      <p:ext uri="{BB962C8B-B14F-4D97-AF65-F5344CB8AC3E}">
        <p14:creationId xmlns:p14="http://schemas.microsoft.com/office/powerpoint/2010/main" val="24586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Types Of Credit</a:t>
            </a:r>
          </a:p>
        </p:txBody>
      </p:sp>
      <p:sp>
        <p:nvSpPr>
          <p:cNvPr id="90114" name="Content Placeholder 4"/>
          <p:cNvSpPr>
            <a:spLocks noGrp="1"/>
          </p:cNvSpPr>
          <p:nvPr>
            <p:ph idx="1"/>
          </p:nvPr>
        </p:nvSpPr>
        <p:spPr>
          <a:noFill/>
        </p:spPr>
        <p:txBody>
          <a:bodyPr/>
          <a:lstStyle/>
          <a:p>
            <a:pPr marL="342900" indent="-342900">
              <a:buFont typeface="Wingdings" panose="05000000000000000000" pitchFamily="2" charset="2"/>
              <a:buChar char="§"/>
            </a:pPr>
            <a:r>
              <a:rPr lang="en-US" altLang="en-US" sz="2800" b="0" dirty="0" smtClean="0"/>
              <a:t>Secured credit</a:t>
            </a:r>
          </a:p>
          <a:p>
            <a:pPr marL="800100" lvl="1" indent="-342900">
              <a:buFont typeface="Wingdings" panose="05000000000000000000" pitchFamily="2" charset="2"/>
              <a:buChar char="§"/>
            </a:pPr>
            <a:r>
              <a:rPr lang="en-US" altLang="en-US" sz="2000" dirty="0" smtClean="0"/>
              <a:t>Backed by an asset</a:t>
            </a:r>
          </a:p>
          <a:p>
            <a:pPr marL="800100" lvl="1" indent="-342900">
              <a:buFont typeface="Wingdings" panose="05000000000000000000" pitchFamily="2" charset="2"/>
              <a:buChar char="§"/>
            </a:pPr>
            <a:r>
              <a:rPr lang="en-US" altLang="en-US" sz="2000" dirty="0" smtClean="0"/>
              <a:t>Mortgages, auto loans, equity lines of credit</a:t>
            </a:r>
          </a:p>
          <a:p>
            <a:pPr marL="457200" indent="-457200">
              <a:buFont typeface="Wingdings" panose="05000000000000000000" pitchFamily="2" charset="2"/>
              <a:buChar char="§"/>
            </a:pPr>
            <a:r>
              <a:rPr lang="en-US" altLang="en-US" sz="2800" b="0" dirty="0" smtClean="0"/>
              <a:t>Unsecured credit</a:t>
            </a:r>
          </a:p>
          <a:p>
            <a:pPr marL="914400" lvl="1" indent="-457200">
              <a:buFont typeface="Wingdings" panose="05000000000000000000" pitchFamily="2" charset="2"/>
              <a:buChar char="§"/>
            </a:pPr>
            <a:r>
              <a:rPr lang="en-US" altLang="en-US" sz="2000" dirty="0" smtClean="0"/>
              <a:t>No collateral or asset backing</a:t>
            </a:r>
          </a:p>
          <a:p>
            <a:pPr marL="914400" lvl="1" indent="-457200">
              <a:buFont typeface="Wingdings" panose="05000000000000000000" pitchFamily="2" charset="2"/>
              <a:buChar char="§"/>
            </a:pPr>
            <a:r>
              <a:rPr lang="en-US" altLang="en-US" sz="2000" dirty="0" smtClean="0"/>
              <a:t>Credit cards (most), store charge cards, student loans and personal loans</a:t>
            </a:r>
          </a:p>
          <a:p>
            <a:pPr marL="0" indent="0">
              <a:buNone/>
            </a:pPr>
            <a:endParaRPr lang="en-US" altLang="en-US" dirty="0" smtClean="0"/>
          </a:p>
        </p:txBody>
      </p:sp>
    </p:spTree>
    <p:extLst>
      <p:ext uri="{BB962C8B-B14F-4D97-AF65-F5344CB8AC3E}">
        <p14:creationId xmlns:p14="http://schemas.microsoft.com/office/powerpoint/2010/main" val="4228984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smtClean="0"/>
              <a:t>Types Of Credit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57727785"/>
              </p:ext>
            </p:extLst>
          </p:nvPr>
        </p:nvGraphicFramePr>
        <p:xfrm>
          <a:off x="334963" y="1325563"/>
          <a:ext cx="8466138" cy="4057650"/>
        </p:xfrm>
        <a:graphic>
          <a:graphicData uri="http://schemas.openxmlformats.org/drawingml/2006/table">
            <a:tbl>
              <a:tblPr firstRow="1" bandRow="1">
                <a:tableStyleId>{073A0DAA-6AF3-43AB-8588-CEC1D06C72B9}</a:tableStyleId>
              </a:tblPr>
              <a:tblGrid>
                <a:gridCol w="4233069"/>
                <a:gridCol w="4233069"/>
              </a:tblGrid>
              <a:tr h="742950">
                <a:tc>
                  <a:txBody>
                    <a:bodyPr/>
                    <a:lstStyle/>
                    <a:p>
                      <a:r>
                        <a:rPr lang="en-US" sz="2400" dirty="0" smtClean="0">
                          <a:solidFill>
                            <a:schemeClr val="bg1"/>
                          </a:solidFill>
                          <a:latin typeface="Arial" panose="020B0604020202020204" pitchFamily="34" charset="0"/>
                          <a:cs typeface="Arial" panose="020B0604020202020204" pitchFamily="34" charset="0"/>
                        </a:rPr>
                        <a:t>Installment</a:t>
                      </a:r>
                      <a:r>
                        <a:rPr lang="en-US" sz="2400" baseline="0" dirty="0" smtClean="0">
                          <a:solidFill>
                            <a:schemeClr val="bg1"/>
                          </a:solidFill>
                          <a:latin typeface="Arial" panose="020B0604020202020204" pitchFamily="34" charset="0"/>
                          <a:cs typeface="Arial" panose="020B0604020202020204" pitchFamily="34" charset="0"/>
                        </a:rPr>
                        <a:t> Loans</a:t>
                      </a:r>
                      <a:endParaRPr lang="en-US" sz="2400" dirty="0">
                        <a:solidFill>
                          <a:schemeClr val="bg1"/>
                        </a:solidFill>
                        <a:latin typeface="Arial" panose="020B0604020202020204" pitchFamily="34" charset="0"/>
                        <a:cs typeface="Arial" panose="020B0604020202020204" pitchFamily="34" charset="0"/>
                      </a:endParaRPr>
                    </a:p>
                  </a:txBody>
                  <a:tcPr marL="91526" marR="91526">
                    <a:solidFill>
                      <a:srgbClr val="4AB2BC"/>
                    </a:solidFill>
                  </a:tcPr>
                </a:tc>
                <a:tc>
                  <a:txBody>
                    <a:bodyPr/>
                    <a:lstStyle/>
                    <a:p>
                      <a:r>
                        <a:rPr lang="en-US" sz="2400" dirty="0" smtClean="0">
                          <a:solidFill>
                            <a:schemeClr val="bg1"/>
                          </a:solidFill>
                          <a:latin typeface="Arial" panose="020B0604020202020204" pitchFamily="34" charset="0"/>
                          <a:cs typeface="Arial" panose="020B0604020202020204" pitchFamily="34" charset="0"/>
                        </a:rPr>
                        <a:t>Revolving Lines</a:t>
                      </a:r>
                      <a:r>
                        <a:rPr lang="en-US" sz="2400" baseline="0" dirty="0" smtClean="0">
                          <a:solidFill>
                            <a:schemeClr val="bg1"/>
                          </a:solidFill>
                          <a:latin typeface="Arial" panose="020B0604020202020204" pitchFamily="34" charset="0"/>
                          <a:cs typeface="Arial" panose="020B0604020202020204" pitchFamily="34" charset="0"/>
                        </a:rPr>
                        <a:t> of Credit</a:t>
                      </a:r>
                      <a:endParaRPr lang="en-US" sz="2400" dirty="0">
                        <a:solidFill>
                          <a:schemeClr val="bg1"/>
                        </a:solidFill>
                        <a:latin typeface="Arial" panose="020B0604020202020204" pitchFamily="34" charset="0"/>
                        <a:cs typeface="Arial" panose="020B0604020202020204" pitchFamily="34" charset="0"/>
                      </a:endParaRPr>
                    </a:p>
                  </a:txBody>
                  <a:tcPr marL="91526" marR="91526">
                    <a:solidFill>
                      <a:srgbClr val="4AB2BC"/>
                    </a:solidFill>
                  </a:tcPr>
                </a:tc>
              </a:tr>
              <a:tr h="742950">
                <a:tc>
                  <a:txBody>
                    <a:bodyPr/>
                    <a:lstStyle/>
                    <a:p>
                      <a:r>
                        <a:rPr lang="en-US" dirty="0" smtClean="0">
                          <a:latin typeface="Arial" panose="020B0604020202020204" pitchFamily="34" charset="0"/>
                          <a:cs typeface="Arial" panose="020B0604020202020204" pitchFamily="34" charset="0"/>
                        </a:rPr>
                        <a:t>Specified</a:t>
                      </a:r>
                      <a:r>
                        <a:rPr lang="en-US" baseline="0" dirty="0" smtClean="0">
                          <a:latin typeface="Arial" panose="020B0604020202020204" pitchFamily="34" charset="0"/>
                          <a:cs typeface="Arial" panose="020B0604020202020204" pitchFamily="34" charset="0"/>
                        </a:rPr>
                        <a:t> amount of money is borrowed</a:t>
                      </a:r>
                    </a:p>
                    <a:p>
                      <a:endParaRPr lang="en-US" dirty="0">
                        <a:latin typeface="Arial" panose="020B0604020202020204" pitchFamily="34" charset="0"/>
                        <a:cs typeface="Arial" panose="020B0604020202020204" pitchFamily="34" charset="0"/>
                      </a:endParaRPr>
                    </a:p>
                  </a:txBody>
                  <a:tcPr marL="91526" marR="91526"/>
                </a:tc>
                <a:tc>
                  <a:txBody>
                    <a:bodyPr/>
                    <a:lstStyle/>
                    <a:p>
                      <a:r>
                        <a:rPr lang="en-US" dirty="0" smtClean="0">
                          <a:latin typeface="Arial" panose="020B0604020202020204" pitchFamily="34" charset="0"/>
                          <a:cs typeface="Arial" panose="020B0604020202020204" pitchFamily="34" charset="0"/>
                        </a:rPr>
                        <a:t>Agreement</a:t>
                      </a:r>
                      <a:r>
                        <a:rPr lang="en-US" baseline="0" dirty="0" smtClean="0">
                          <a:latin typeface="Arial" panose="020B0604020202020204" pitchFamily="34" charset="0"/>
                          <a:cs typeface="Arial" panose="020B0604020202020204" pitchFamily="34" charset="0"/>
                        </a:rPr>
                        <a:t> by lender (e.g. bank, credit union) to lend specified money </a:t>
                      </a:r>
                      <a:endParaRPr lang="en-US" dirty="0">
                        <a:latin typeface="Arial" panose="020B0604020202020204" pitchFamily="34" charset="0"/>
                        <a:cs typeface="Arial" panose="020B0604020202020204" pitchFamily="34" charset="0"/>
                      </a:endParaRPr>
                    </a:p>
                  </a:txBody>
                  <a:tcPr marL="91526" marR="91526"/>
                </a:tc>
              </a:tr>
              <a:tr h="742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Purpose and repayment terms are</a:t>
                      </a:r>
                      <a:r>
                        <a:rPr lang="en-US" baseline="0" dirty="0" smtClean="0">
                          <a:latin typeface="Arial" panose="020B0604020202020204" pitchFamily="34" charset="0"/>
                          <a:cs typeface="Arial" panose="020B0604020202020204" pitchFamily="34" charset="0"/>
                        </a:rPr>
                        <a:t> both defined</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marL="91526" marR="91526"/>
                </a:tc>
                <a:tc>
                  <a:txBody>
                    <a:bodyPr/>
                    <a:lstStyle/>
                    <a:p>
                      <a:r>
                        <a:rPr lang="en-US" dirty="0" smtClean="0">
                          <a:latin typeface="Arial" panose="020B0604020202020204" pitchFamily="34" charset="0"/>
                          <a:cs typeface="Arial" panose="020B0604020202020204" pitchFamily="34" charset="0"/>
                        </a:rPr>
                        <a:t>Money can be accessed</a:t>
                      </a:r>
                      <a:r>
                        <a:rPr lang="en-US" baseline="0" dirty="0" smtClean="0">
                          <a:latin typeface="Arial" panose="020B0604020202020204" pitchFamily="34" charset="0"/>
                          <a:cs typeface="Arial" panose="020B0604020202020204" pitchFamily="34" charset="0"/>
                        </a:rPr>
                        <a:t> at any time to pay for anything </a:t>
                      </a:r>
                      <a:endParaRPr lang="en-US" dirty="0">
                        <a:latin typeface="Arial" panose="020B0604020202020204" pitchFamily="34" charset="0"/>
                        <a:cs typeface="Arial" panose="020B0604020202020204" pitchFamily="34" charset="0"/>
                      </a:endParaRPr>
                    </a:p>
                  </a:txBody>
                  <a:tcPr marL="91526" marR="91526"/>
                </a:tc>
              </a:tr>
              <a:tr h="742950">
                <a:tc>
                  <a:txBody>
                    <a:bodyPr/>
                    <a:lstStyle/>
                    <a:p>
                      <a:r>
                        <a:rPr lang="en-US" dirty="0" smtClean="0">
                          <a:latin typeface="Arial" panose="020B0604020202020204" pitchFamily="34" charset="0"/>
                          <a:cs typeface="Arial" panose="020B0604020202020204" pitchFamily="34" charset="0"/>
                        </a:rPr>
                        <a:t>Each</a:t>
                      </a:r>
                      <a:r>
                        <a:rPr lang="en-US" baseline="0" dirty="0" smtClean="0">
                          <a:latin typeface="Arial" panose="020B0604020202020204" pitchFamily="34" charset="0"/>
                          <a:cs typeface="Arial" panose="020B0604020202020204" pitchFamily="34" charset="0"/>
                        </a:rPr>
                        <a:t> payment reduces loan balance and loan is closed when balance reaches zero</a:t>
                      </a:r>
                      <a:endParaRPr lang="en-US" dirty="0">
                        <a:latin typeface="Arial" panose="020B0604020202020204" pitchFamily="34" charset="0"/>
                        <a:cs typeface="Arial" panose="020B0604020202020204" pitchFamily="34" charset="0"/>
                      </a:endParaRPr>
                    </a:p>
                  </a:txBody>
                  <a:tcPr marL="91526" marR="91526"/>
                </a:tc>
                <a:tc>
                  <a:txBody>
                    <a:bodyPr/>
                    <a:lstStyle/>
                    <a:p>
                      <a:r>
                        <a:rPr lang="en-US" dirty="0" smtClean="0">
                          <a:latin typeface="Arial" panose="020B0604020202020204" pitchFamily="34" charset="0"/>
                          <a:cs typeface="Arial" panose="020B0604020202020204" pitchFamily="34" charset="0"/>
                        </a:rPr>
                        <a:t>As payment</a:t>
                      </a:r>
                      <a:r>
                        <a:rPr lang="en-US" baseline="0" dirty="0" smtClean="0">
                          <a:latin typeface="Arial" panose="020B0604020202020204" pitchFamily="34" charset="0"/>
                          <a:cs typeface="Arial" panose="020B0604020202020204" pitchFamily="34" charset="0"/>
                        </a:rPr>
                        <a:t>s are made on balance, that amount frees up for more spending </a:t>
                      </a:r>
                      <a:endParaRPr lang="en-US" dirty="0">
                        <a:latin typeface="Arial" panose="020B0604020202020204" pitchFamily="34" charset="0"/>
                        <a:cs typeface="Arial" panose="020B0604020202020204" pitchFamily="34" charset="0"/>
                      </a:endParaRPr>
                    </a:p>
                  </a:txBody>
                  <a:tcPr marL="91526" marR="91526"/>
                </a:tc>
              </a:tr>
              <a:tr h="742950">
                <a:tc>
                  <a:txBody>
                    <a:bodyPr/>
                    <a:lstStyle/>
                    <a:p>
                      <a:r>
                        <a:rPr lang="en-US" dirty="0" smtClean="0">
                          <a:latin typeface="Arial" panose="020B0604020202020204" pitchFamily="34" charset="0"/>
                          <a:cs typeface="Arial" panose="020B0604020202020204" pitchFamily="34" charset="0"/>
                        </a:rPr>
                        <a:t>Examples: Car Loan, mortgage,</a:t>
                      </a:r>
                      <a:r>
                        <a:rPr lang="en-US" baseline="0" dirty="0" smtClean="0">
                          <a:latin typeface="Arial" panose="020B0604020202020204" pitchFamily="34" charset="0"/>
                          <a:cs typeface="Arial" panose="020B0604020202020204" pitchFamily="34" charset="0"/>
                        </a:rPr>
                        <a:t> student loans</a:t>
                      </a:r>
                      <a:endParaRPr lang="en-US" dirty="0">
                        <a:latin typeface="Arial" panose="020B0604020202020204" pitchFamily="34" charset="0"/>
                        <a:cs typeface="Arial" panose="020B0604020202020204" pitchFamily="34" charset="0"/>
                      </a:endParaRPr>
                    </a:p>
                  </a:txBody>
                  <a:tcPr marL="91526" marR="91526"/>
                </a:tc>
                <a:tc>
                  <a:txBody>
                    <a:bodyPr/>
                    <a:lstStyle/>
                    <a:p>
                      <a:r>
                        <a:rPr lang="en-US" dirty="0" smtClean="0">
                          <a:latin typeface="Arial" panose="020B0604020202020204" pitchFamily="34" charset="0"/>
                          <a:cs typeface="Arial" panose="020B0604020202020204" pitchFamily="34" charset="0"/>
                        </a:rPr>
                        <a:t>Examples: Credit cards, store</a:t>
                      </a:r>
                      <a:r>
                        <a:rPr lang="en-US" baseline="0" dirty="0" smtClean="0">
                          <a:latin typeface="Arial" panose="020B0604020202020204" pitchFamily="34" charset="0"/>
                          <a:cs typeface="Arial" panose="020B0604020202020204" pitchFamily="34" charset="0"/>
                        </a:rPr>
                        <a:t> charge cards, lines of credit</a:t>
                      </a:r>
                      <a:endParaRPr lang="en-US" dirty="0">
                        <a:latin typeface="Arial" panose="020B0604020202020204" pitchFamily="34" charset="0"/>
                        <a:cs typeface="Arial" panose="020B0604020202020204" pitchFamily="34" charset="0"/>
                      </a:endParaRPr>
                    </a:p>
                  </a:txBody>
                  <a:tcPr marL="91526" marR="91526"/>
                </a:tc>
              </a:tr>
            </a:tbl>
          </a:graphicData>
        </a:graphic>
      </p:graphicFrame>
      <p:sp>
        <p:nvSpPr>
          <p:cNvPr id="3" name="TextBox 2"/>
          <p:cNvSpPr txBox="1"/>
          <p:nvPr/>
        </p:nvSpPr>
        <p:spPr>
          <a:xfrm>
            <a:off x="533400" y="6019800"/>
            <a:ext cx="8077200" cy="338554"/>
          </a:xfrm>
          <a:prstGeom prst="rect">
            <a:avLst/>
          </a:prstGeom>
          <a:noFill/>
        </p:spPr>
        <p:txBody>
          <a:bodyPr wrap="square" rtlCol="0">
            <a:spAutoFit/>
          </a:bodyPr>
          <a:lstStyle/>
          <a:p>
            <a:pPr algn="r"/>
            <a:r>
              <a:rPr lang="en-US" sz="1600" i="1" dirty="0" smtClean="0"/>
              <a:t>Institute for Financial Literacy, 2010</a:t>
            </a:r>
            <a:endParaRPr lang="en-US" sz="1600" i="1" dirty="0"/>
          </a:p>
        </p:txBody>
      </p:sp>
    </p:spTree>
    <p:extLst>
      <p:ext uri="{BB962C8B-B14F-4D97-AF65-F5344CB8AC3E}">
        <p14:creationId xmlns:p14="http://schemas.microsoft.com/office/powerpoint/2010/main" val="302902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3454</TotalTime>
  <Words>2317</Words>
  <Application>Microsoft Office PowerPoint</Application>
  <PresentationFormat>On-screen Show (4:3)</PresentationFormat>
  <Paragraphs>268</Paragraphs>
  <Slides>31</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MS PGothic</vt:lpstr>
      <vt:lpstr>Arial</vt:lpstr>
      <vt:lpstr>Arial </vt:lpstr>
      <vt:lpstr>Arial Narrow</vt:lpstr>
      <vt:lpstr>Calibri</vt:lpstr>
      <vt:lpstr>Wingdings</vt:lpstr>
      <vt:lpstr>Office Theme</vt:lpstr>
      <vt:lpstr>2_Office Theme</vt:lpstr>
      <vt:lpstr>3_Office Theme</vt:lpstr>
      <vt:lpstr>Hiking The Path To Student Loans And Credit</vt:lpstr>
      <vt:lpstr>Agenda</vt:lpstr>
      <vt:lpstr>PowerPoint Presentation</vt:lpstr>
      <vt:lpstr>Student Debt</vt:lpstr>
      <vt:lpstr>Your Students</vt:lpstr>
      <vt:lpstr>PowerPoint Presentation</vt:lpstr>
      <vt:lpstr>Credit Defined</vt:lpstr>
      <vt:lpstr>Types Of Credit</vt:lpstr>
      <vt:lpstr>Types Of Credit</vt:lpstr>
      <vt:lpstr>Fixed/Adjustable Interest Rates</vt:lpstr>
      <vt:lpstr>Good Debt Vs. Bad Debt</vt:lpstr>
      <vt:lpstr>Credit Reports</vt:lpstr>
      <vt:lpstr>Get Your Reports!</vt:lpstr>
      <vt:lpstr>Your FICO® Score</vt:lpstr>
      <vt:lpstr>What’s Your Score?</vt:lpstr>
      <vt:lpstr>Do Scores Matter?</vt:lpstr>
      <vt:lpstr>PowerPoint Presentation</vt:lpstr>
      <vt:lpstr>It’s Personal!</vt:lpstr>
      <vt:lpstr>Each Loan Will Have Specific Information</vt:lpstr>
      <vt:lpstr>Loan Status</vt:lpstr>
      <vt:lpstr>Your FICO® Score</vt:lpstr>
      <vt:lpstr>Payment History</vt:lpstr>
      <vt:lpstr>Amounts Owed</vt:lpstr>
      <vt:lpstr>Length Of Credit History</vt:lpstr>
      <vt:lpstr>Type Of Credit Used</vt:lpstr>
      <vt:lpstr>New Credit</vt:lpstr>
      <vt:lpstr>PowerPoint Presentation</vt:lpstr>
      <vt:lpstr>How Are You Educating Your Students</vt:lpstr>
      <vt:lpstr>Most Important Factor: Paying On Time</vt:lpstr>
      <vt:lpstr>SALT Resources</vt:lpstr>
      <vt:lpstr>Thank You</vt:lpstr>
    </vt:vector>
  </TitlesOfParts>
  <Company>PJA Advertising +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Yokota</dc:creator>
  <cp:lastModifiedBy>Daniel Lemus</cp:lastModifiedBy>
  <cp:revision>276</cp:revision>
  <dcterms:created xsi:type="dcterms:W3CDTF">2013-12-02T19:43:34Z</dcterms:created>
  <dcterms:modified xsi:type="dcterms:W3CDTF">2015-10-05T16:23:36Z</dcterms:modified>
</cp:coreProperties>
</file>