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256" r:id="rId2"/>
    <p:sldId id="335" r:id="rId3"/>
    <p:sldId id="341" r:id="rId4"/>
    <p:sldId id="342" r:id="rId5"/>
    <p:sldId id="344" r:id="rId6"/>
    <p:sldId id="340" r:id="rId7"/>
    <p:sldId id="345" r:id="rId8"/>
    <p:sldId id="343" r:id="rId9"/>
    <p:sldId id="346" r:id="rId10"/>
    <p:sldId id="338" r:id="rId11"/>
    <p:sldId id="348" r:id="rId12"/>
    <p:sldId id="339" r:id="rId13"/>
    <p:sldId id="349" r:id="rId14"/>
    <p:sldId id="350" r:id="rId15"/>
    <p:sldId id="33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42DFB-AE78-4E55-AE14-733D0D2F6A04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30349-F75F-4F10-B491-2C8E92F0E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611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10/7/2016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10/7/2016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10/7/2016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pull/>
  </p:transition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586" y="4648200"/>
            <a:ext cx="5486400" cy="2362200"/>
          </a:xfrm>
        </p:spPr>
        <p:txBody>
          <a:bodyPr>
            <a:normAutofit/>
          </a:bodyPr>
          <a:lstStyle/>
          <a:p>
            <a:endParaRPr lang="en-US" sz="2200" dirty="0" smtClean="0"/>
          </a:p>
          <a:p>
            <a:pPr algn="l"/>
            <a:r>
              <a:rPr lang="en-US" sz="2000" dirty="0" smtClean="0"/>
              <a:t>Mike Johnson,  Director of Student Financial Aid &amp; Scholarships,  Portland State University;</a:t>
            </a:r>
          </a:p>
          <a:p>
            <a:pPr algn="l"/>
            <a:r>
              <a:rPr lang="en-US" sz="2000" dirty="0" smtClean="0"/>
              <a:t>2016-17 WASFAA President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586" y="3276600"/>
            <a:ext cx="7086600" cy="15240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Doing Financial Aid Presentations: </a:t>
            </a:r>
            <a:br>
              <a:rPr lang="en-US" sz="3600" dirty="0" smtClean="0"/>
            </a:br>
            <a:r>
              <a:rPr lang="en-US" dirty="0" smtClean="0"/>
              <a:t>A Philosophical and Practical Approach</a:t>
            </a:r>
            <a:endParaRPr lang="en-US" dirty="0"/>
          </a:p>
        </p:txBody>
      </p:sp>
      <p:pic>
        <p:nvPicPr>
          <p:cNvPr id="6" name="Picture 2" descr="https://scontent-lax3-1.xx.fbcdn.net/v/t1.0-9/10429353_752528061464015_4420532255214446756_n.jpg?oh=197fb757d54e6a5d517380d48bfe5c0b&amp;oe=5813B4C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86" y="152400"/>
            <a:ext cx="4298414" cy="321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1899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895600"/>
            <a:ext cx="7924800" cy="2743200"/>
          </a:xfrm>
        </p:spPr>
        <p:txBody>
          <a:bodyPr>
            <a:noAutofit/>
          </a:bodyPr>
          <a:lstStyle/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7772400" cy="9906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A visual heuristic: “cone of knowledge”</a:t>
            </a:r>
            <a:endParaRPr lang="en-US" sz="3600" dirty="0"/>
          </a:p>
        </p:txBody>
      </p:sp>
      <p:pic>
        <p:nvPicPr>
          <p:cNvPr id="1026" name="Picture 2" descr="http://www.presentationpro.com/images/product/medium/slide/PPP_CFUNN_LT3_Cone_Up_3Gre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106" y="1520223"/>
            <a:ext cx="3581400" cy="421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3461133" y="2286000"/>
            <a:ext cx="15240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8964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7772400" cy="9906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A visual heuristic: “cone of knowledge”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2" descr="\\emphome.psu.ds.pdx.edu\g\gmj2\profile\desktop\OASFAA\2016 SDI\Cone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65665"/>
            <a:ext cx="3801006" cy="422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5244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95400"/>
            <a:ext cx="7924800" cy="27432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Federal Methodology</a:t>
            </a:r>
          </a:p>
          <a:p>
            <a:pPr lvl="1"/>
            <a:r>
              <a:rPr lang="en-US" sz="2400" dirty="0" smtClean="0"/>
              <a:t>Federal formula for determining Expected Family Contribution (EFC)</a:t>
            </a:r>
            <a:r>
              <a:rPr lang="en-US" sz="2400" dirty="0"/>
              <a:t> </a:t>
            </a:r>
            <a:r>
              <a:rPr lang="en-US" sz="2400" dirty="0" smtClean="0"/>
              <a:t>from FAFSA data.</a:t>
            </a:r>
          </a:p>
          <a:p>
            <a:pPr lvl="1"/>
            <a:r>
              <a:rPr lang="en-US" sz="2400" dirty="0" smtClean="0"/>
              <a:t>The EFC is subtracted from the Cost of Attendance (COA) to determine applicant’s “need”.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7772400" cy="9906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Example content:  surface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356327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905000"/>
            <a:ext cx="7924800" cy="27432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Federal Methodology</a:t>
            </a:r>
          </a:p>
          <a:p>
            <a:pPr lvl="1"/>
            <a:r>
              <a:rPr lang="en-US" sz="2400" dirty="0" smtClean="0"/>
              <a:t>Federal formula for determining Expected Family Contribution (EFC).</a:t>
            </a:r>
          </a:p>
          <a:p>
            <a:pPr lvl="2">
              <a:buClr>
                <a:prstClr val="black">
                  <a:lumMod val="50000"/>
                  <a:lumOff val="50000"/>
                </a:prstClr>
              </a:buClr>
            </a:pPr>
            <a:r>
              <a:rPr lang="en-US" sz="2400" dirty="0" smtClean="0">
                <a:solidFill>
                  <a:prstClr val="black">
                    <a:lumMod val="85000"/>
                  </a:prstClr>
                </a:solidFill>
              </a:rPr>
              <a:t>There are different models for dependent students and independent students.</a:t>
            </a:r>
            <a:endParaRPr lang="en-US" sz="2400" dirty="0">
              <a:solidFill>
                <a:prstClr val="black">
                  <a:lumMod val="85000"/>
                </a:prstClr>
              </a:solidFill>
            </a:endParaRPr>
          </a:p>
          <a:p>
            <a:pPr lvl="2">
              <a:buClr>
                <a:prstClr val="black">
                  <a:lumMod val="50000"/>
                  <a:lumOff val="50000"/>
                </a:prstClr>
              </a:buClr>
            </a:pPr>
            <a:r>
              <a:rPr lang="en-US" sz="2400" dirty="0" smtClean="0">
                <a:solidFill>
                  <a:prstClr val="black">
                    <a:lumMod val="85000"/>
                  </a:prstClr>
                </a:solidFill>
              </a:rPr>
              <a:t>There are simplified formulas for students and parents who don’t file taxes or who have simple tax filing statuses.</a:t>
            </a:r>
            <a:endParaRPr lang="en-US" sz="2400" dirty="0">
              <a:solidFill>
                <a:prstClr val="black">
                  <a:lumMod val="85000"/>
                </a:prstClr>
              </a:solidFill>
            </a:endParaRPr>
          </a:p>
          <a:p>
            <a:pPr marL="594360" lvl="3" indent="0">
              <a:buNone/>
            </a:pPr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7772400" cy="9906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Example content:  shallow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745220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743200"/>
            <a:ext cx="7924800" cy="27432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Federal Methodology</a:t>
            </a:r>
          </a:p>
          <a:p>
            <a:pPr lvl="1"/>
            <a:r>
              <a:rPr lang="en-US" sz="2400" dirty="0" smtClean="0"/>
              <a:t>Federal formula for determining Expected Family Contribution (EFC).</a:t>
            </a:r>
          </a:p>
          <a:p>
            <a:pPr lvl="2"/>
            <a:r>
              <a:rPr lang="en-US" sz="2400" dirty="0" smtClean="0"/>
              <a:t>From Title IV, Part F of Higher Education Act of 1965.</a:t>
            </a:r>
          </a:p>
          <a:p>
            <a:pPr lvl="2"/>
            <a:r>
              <a:rPr lang="en-US" sz="2400" dirty="0" smtClean="0"/>
              <a:t>Three models:</a:t>
            </a:r>
          </a:p>
          <a:p>
            <a:pPr lvl="3"/>
            <a:r>
              <a:rPr lang="en-US" sz="2400" dirty="0" smtClean="0"/>
              <a:t>Dependent</a:t>
            </a:r>
          </a:p>
          <a:p>
            <a:pPr lvl="3"/>
            <a:r>
              <a:rPr lang="en-US" sz="2400" dirty="0" smtClean="0"/>
              <a:t>Independent </a:t>
            </a:r>
            <a:r>
              <a:rPr lang="en-US" sz="2400" i="1" dirty="0" smtClean="0"/>
              <a:t>without</a:t>
            </a:r>
            <a:r>
              <a:rPr lang="en-US" sz="2400" dirty="0" smtClean="0"/>
              <a:t> dependents other than a spouse</a:t>
            </a:r>
          </a:p>
          <a:p>
            <a:pPr lvl="3"/>
            <a:r>
              <a:rPr lang="en-US" sz="2400" dirty="0" smtClean="0"/>
              <a:t>Independent </a:t>
            </a:r>
            <a:r>
              <a:rPr lang="en-US" sz="2400" i="1" dirty="0" smtClean="0"/>
              <a:t>with</a:t>
            </a:r>
            <a:r>
              <a:rPr lang="en-US" sz="2400" dirty="0" smtClean="0"/>
              <a:t> dependents other than a spouse</a:t>
            </a:r>
          </a:p>
          <a:p>
            <a:pPr lvl="2">
              <a:buClr>
                <a:prstClr val="black">
                  <a:lumMod val="50000"/>
                  <a:lumOff val="50000"/>
                </a:prstClr>
              </a:buClr>
            </a:pPr>
            <a:r>
              <a:rPr lang="en-US" sz="2400" dirty="0">
                <a:solidFill>
                  <a:prstClr val="black">
                    <a:lumMod val="85000"/>
                  </a:prstClr>
                </a:solidFill>
              </a:rPr>
              <a:t>Three </a:t>
            </a:r>
            <a:r>
              <a:rPr lang="en-US" sz="2400" dirty="0" smtClean="0">
                <a:solidFill>
                  <a:prstClr val="black">
                    <a:lumMod val="85000"/>
                  </a:prstClr>
                </a:solidFill>
              </a:rPr>
              <a:t>variants (not all variants apply to all models):</a:t>
            </a:r>
          </a:p>
          <a:p>
            <a:pPr lvl="3">
              <a:buClr>
                <a:prstClr val="black">
                  <a:lumMod val="50000"/>
                  <a:lumOff val="50000"/>
                </a:prstClr>
              </a:buClr>
            </a:pPr>
            <a:r>
              <a:rPr lang="en-US" sz="2400" dirty="0" smtClean="0">
                <a:solidFill>
                  <a:prstClr val="black">
                    <a:lumMod val="85000"/>
                  </a:prstClr>
                </a:solidFill>
              </a:rPr>
              <a:t>Regular</a:t>
            </a:r>
          </a:p>
          <a:p>
            <a:pPr lvl="3">
              <a:buClr>
                <a:prstClr val="black">
                  <a:lumMod val="50000"/>
                  <a:lumOff val="50000"/>
                </a:prstClr>
              </a:buClr>
            </a:pPr>
            <a:r>
              <a:rPr lang="en-US" sz="2400" dirty="0" smtClean="0">
                <a:solidFill>
                  <a:prstClr val="black">
                    <a:lumMod val="85000"/>
                  </a:prstClr>
                </a:solidFill>
              </a:rPr>
              <a:t>Simplified Needs Test</a:t>
            </a:r>
          </a:p>
          <a:p>
            <a:pPr lvl="3">
              <a:buClr>
                <a:prstClr val="black">
                  <a:lumMod val="50000"/>
                  <a:lumOff val="50000"/>
                </a:prstClr>
              </a:buClr>
            </a:pPr>
            <a:r>
              <a:rPr lang="en-US" sz="2400" dirty="0" smtClean="0">
                <a:solidFill>
                  <a:prstClr val="black">
                    <a:lumMod val="85000"/>
                  </a:prstClr>
                </a:solidFill>
              </a:rPr>
              <a:t>Auto-Zero</a:t>
            </a:r>
            <a:endParaRPr lang="en-US" sz="2400" dirty="0">
              <a:solidFill>
                <a:prstClr val="black">
                  <a:lumMod val="85000"/>
                </a:prstClr>
              </a:solidFill>
            </a:endParaRPr>
          </a:p>
          <a:p>
            <a:pPr marL="594360" lvl="3" indent="0">
              <a:buNone/>
            </a:pPr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7772400" cy="9906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Example content:  deep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853842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5562600" cy="9906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Discussion and Questions</a:t>
            </a:r>
            <a:endParaRPr lang="en-US" sz="3600" dirty="0"/>
          </a:p>
        </p:txBody>
      </p:sp>
      <p:pic>
        <p:nvPicPr>
          <p:cNvPr id="5" name="Picture 2" descr="Question, Question Mark, Gold, Characters, Symb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985295"/>
            <a:ext cx="2087696" cy="2087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430" y="722837"/>
            <a:ext cx="2507371" cy="2507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741585"/>
            <a:ext cx="1469136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49" y="4572000"/>
            <a:ext cx="2152650" cy="16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3949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007519"/>
            <a:ext cx="7924800" cy="2743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you: </a:t>
            </a:r>
          </a:p>
          <a:p>
            <a:pPr lvl="1"/>
            <a:r>
              <a:rPr lang="en-US" sz="2400" dirty="0" smtClean="0"/>
              <a:t>think you have inadequate knowledge?</a:t>
            </a:r>
          </a:p>
          <a:p>
            <a:pPr lvl="1"/>
            <a:r>
              <a:rPr lang="en-US" sz="2400" dirty="0"/>
              <a:t>h</a:t>
            </a:r>
            <a:r>
              <a:rPr lang="en-US" sz="2400" dirty="0" smtClean="0"/>
              <a:t>ave limited experience with public speaking?</a:t>
            </a:r>
          </a:p>
          <a:p>
            <a:pPr lvl="1"/>
            <a:r>
              <a:rPr lang="en-US" sz="2400" dirty="0"/>
              <a:t>f</a:t>
            </a:r>
            <a:r>
              <a:rPr lang="en-US" sz="2400" dirty="0" smtClean="0"/>
              <a:t>ear public speaking?</a:t>
            </a:r>
          </a:p>
          <a:p>
            <a:pPr lvl="1"/>
            <a:r>
              <a:rPr lang="en-US" sz="2400" dirty="0"/>
              <a:t>f</a:t>
            </a:r>
            <a:r>
              <a:rPr lang="en-US" sz="2400" dirty="0" smtClean="0"/>
              <a:t>ear the unknown?</a:t>
            </a:r>
          </a:p>
          <a:p>
            <a:pPr lvl="1"/>
            <a:r>
              <a:rPr lang="en-US" sz="2400" dirty="0" smtClean="0"/>
              <a:t>fear people?</a:t>
            </a:r>
          </a:p>
          <a:p>
            <a:pPr lvl="1"/>
            <a:r>
              <a:rPr lang="en-US" sz="2400" dirty="0"/>
              <a:t>c</a:t>
            </a:r>
            <a:r>
              <a:rPr lang="en-US" sz="2400" dirty="0" smtClean="0"/>
              <a:t>ompare yourself unfavorably to good presenters you’ve heard?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7924800" cy="9906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How is your comfort level?</a:t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1026" name="Picture 2" descr="http://dosomethingcool.net/wp-content/uploads/2010/12/Fe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1000"/>
            <a:ext cx="2168692" cy="162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4059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133600"/>
            <a:ext cx="7924800" cy="2743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Having:</a:t>
            </a:r>
          </a:p>
          <a:p>
            <a:pPr lvl="1"/>
            <a:r>
              <a:rPr lang="en-US" sz="2400" dirty="0"/>
              <a:t>m</a:t>
            </a:r>
            <a:r>
              <a:rPr lang="en-US" sz="2400" dirty="0" smtClean="0"/>
              <a:t>ore knowledge?</a:t>
            </a:r>
          </a:p>
          <a:p>
            <a:pPr lvl="1"/>
            <a:r>
              <a:rPr lang="en-US" sz="2400" dirty="0"/>
              <a:t>m</a:t>
            </a:r>
            <a:r>
              <a:rPr lang="en-US" sz="2400" dirty="0" smtClean="0"/>
              <a:t>ore experience?</a:t>
            </a:r>
          </a:p>
          <a:p>
            <a:pPr lvl="1"/>
            <a:r>
              <a:rPr lang="en-US" sz="2400"/>
              <a:t>m</a:t>
            </a:r>
            <a:r>
              <a:rPr lang="en-US" sz="2400" smtClean="0"/>
              <a:t>ore confidence?</a:t>
            </a:r>
            <a:endParaRPr lang="en-US" sz="2400" dirty="0" smtClean="0"/>
          </a:p>
          <a:p>
            <a:pPr lvl="1"/>
            <a:r>
              <a:rPr lang="en-US" sz="2400" dirty="0"/>
              <a:t>l</a:t>
            </a:r>
            <a:r>
              <a:rPr lang="en-US" sz="2400" dirty="0" smtClean="0"/>
              <a:t>ess fear?</a:t>
            </a:r>
          </a:p>
          <a:p>
            <a:pPr marL="228600" lvl="1" indent="0">
              <a:buNone/>
            </a:pPr>
            <a:endParaRPr lang="en-US" sz="2400" dirty="0"/>
          </a:p>
          <a:p>
            <a:pPr lvl="0">
              <a:buClr>
                <a:prstClr val="black">
                  <a:lumMod val="50000"/>
                  <a:lumOff val="50000"/>
                </a:prstClr>
              </a:buClr>
            </a:pPr>
            <a:r>
              <a:rPr lang="en-US" sz="2800" dirty="0" smtClean="0">
                <a:solidFill>
                  <a:prstClr val="black">
                    <a:lumMod val="85000"/>
                  </a:prstClr>
                </a:solidFill>
              </a:rPr>
              <a:t>Let’s see what we can do to help</a:t>
            </a:r>
            <a:endParaRPr lang="en-US" sz="2800" dirty="0">
              <a:solidFill>
                <a:prstClr val="black">
                  <a:lumMod val="85000"/>
                </a:prstClr>
              </a:solidFill>
            </a:endParaRPr>
          </a:p>
          <a:p>
            <a:pPr marL="228600" lvl="1" indent="0">
              <a:buNone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7924800" cy="9906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What would help you be more comfortable?</a:t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2052" name="Picture 4" descr="http://www.glassceiling.com/wp-content/uploads/powerful-woman-name-call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066800"/>
            <a:ext cx="2902319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0286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752600"/>
            <a:ext cx="7924800" cy="27432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Preparation</a:t>
            </a:r>
            <a:r>
              <a:rPr lang="en-US" sz="2800" dirty="0" smtClean="0"/>
              <a:t> Approaches</a:t>
            </a:r>
          </a:p>
          <a:p>
            <a:pPr lvl="1"/>
            <a:r>
              <a:rPr lang="en-US" sz="2400" dirty="0" smtClean="0"/>
              <a:t>The </a:t>
            </a:r>
            <a:r>
              <a:rPr lang="en-US" sz="2400" b="1" dirty="0" smtClean="0"/>
              <a:t>Ray</a:t>
            </a:r>
            <a:r>
              <a:rPr lang="en-US" sz="2400" dirty="0" smtClean="0"/>
              <a:t> </a:t>
            </a:r>
            <a:r>
              <a:rPr lang="en-US" sz="2400" b="1" dirty="0" smtClean="0"/>
              <a:t>Bradbury</a:t>
            </a:r>
          </a:p>
          <a:p>
            <a:pPr lvl="1"/>
            <a:r>
              <a:rPr lang="en-US" sz="2400" dirty="0" smtClean="0"/>
              <a:t>The </a:t>
            </a:r>
            <a:r>
              <a:rPr lang="en-US" sz="2400" b="1" dirty="0" smtClean="0"/>
              <a:t>Hal Holbrook </a:t>
            </a:r>
          </a:p>
          <a:p>
            <a:pPr marL="228600" lvl="1" indent="0">
              <a:buNone/>
            </a:pPr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7924800" cy="9906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Some ideas you may find useful</a:t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3074" name="Picture 2" descr="http://latimesblogs.latimes.com/.a/6a00d8341c630a53ef01543792f68b970c-p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76400"/>
            <a:ext cx="3179295" cy="218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visitoxfordms.com/assets/h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343400"/>
            <a:ext cx="3333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4930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72588"/>
            <a:ext cx="7924800" cy="27432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r>
              <a:rPr lang="en-US" sz="2800" b="1" dirty="0" smtClean="0">
                <a:solidFill>
                  <a:srgbClr val="00B050"/>
                </a:solidFill>
              </a:rPr>
              <a:t>Presentation</a:t>
            </a:r>
            <a:r>
              <a:rPr lang="en-US" sz="2800" dirty="0" smtClean="0"/>
              <a:t> Approaches</a:t>
            </a:r>
          </a:p>
          <a:p>
            <a:pPr lvl="1"/>
            <a:r>
              <a:rPr lang="en-US" sz="2400" dirty="0" smtClean="0"/>
              <a:t>The </a:t>
            </a:r>
            <a:r>
              <a:rPr lang="en-US" sz="2400" b="1" dirty="0" smtClean="0"/>
              <a:t>Jason</a:t>
            </a:r>
            <a:r>
              <a:rPr lang="en-US" sz="2400" dirty="0" smtClean="0"/>
              <a:t> </a:t>
            </a:r>
            <a:r>
              <a:rPr lang="en-US" sz="2400" b="1" dirty="0" smtClean="0"/>
              <a:t>Day</a:t>
            </a:r>
          </a:p>
          <a:p>
            <a:pPr lvl="1"/>
            <a:r>
              <a:rPr lang="en-US" sz="2400" dirty="0" smtClean="0"/>
              <a:t>The </a:t>
            </a:r>
            <a:r>
              <a:rPr lang="en-US" sz="2400" b="1" dirty="0" err="1" smtClean="0"/>
              <a:t>Chesley</a:t>
            </a:r>
            <a:r>
              <a:rPr lang="en-US" sz="2400" dirty="0" smtClean="0"/>
              <a:t> </a:t>
            </a:r>
            <a:r>
              <a:rPr lang="en-US" sz="2400" b="1" dirty="0" err="1" smtClean="0"/>
              <a:t>Sullenberger</a:t>
            </a:r>
            <a:endParaRPr lang="en-US" sz="2400" b="1" dirty="0" smtClean="0"/>
          </a:p>
          <a:p>
            <a:pPr marL="228600" lvl="1" indent="0">
              <a:buNone/>
            </a:pPr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7924800" cy="9906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Some ideas you may find useful</a:t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3078" name="Picture 6" descr="https://pmcdeadline2.files.wordpress.com/2015/06/chesleysullenbergerinter200.jpg?w=9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256646"/>
            <a:ext cx="3048000" cy="229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-media-cache-ak0.pinimg.com/736x/87/d1/bf/87d1bf8a7e7b263ad67ee0938a34094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38689"/>
            <a:ext cx="2729684" cy="213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2009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00200"/>
            <a:ext cx="7924800" cy="2743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</a:t>
            </a:r>
            <a:r>
              <a:rPr lang="en-US" sz="2800" b="1" dirty="0" smtClean="0"/>
              <a:t>Ray</a:t>
            </a:r>
            <a:r>
              <a:rPr lang="en-US" sz="2800" dirty="0" smtClean="0"/>
              <a:t> </a:t>
            </a:r>
            <a:r>
              <a:rPr lang="en-US" sz="2800" b="1" dirty="0" smtClean="0"/>
              <a:t>Bradbury</a:t>
            </a:r>
          </a:p>
          <a:p>
            <a:pPr lvl="1"/>
            <a:r>
              <a:rPr lang="en-US" sz="2400" dirty="0" smtClean="0"/>
              <a:t>You likely know more than you think you do.</a:t>
            </a:r>
          </a:p>
          <a:p>
            <a:pPr lvl="1"/>
            <a:r>
              <a:rPr lang="en-US" sz="2400" dirty="0" smtClean="0"/>
              <a:t>You almost certainly know more than the audience does.</a:t>
            </a:r>
          </a:p>
          <a:p>
            <a:r>
              <a:rPr lang="en-US" sz="2800" dirty="0" smtClean="0"/>
              <a:t>The </a:t>
            </a:r>
            <a:r>
              <a:rPr lang="en-US" sz="2800" b="1" dirty="0" smtClean="0"/>
              <a:t>Hal Holbrook</a:t>
            </a:r>
          </a:p>
          <a:p>
            <a:pPr lvl="1"/>
            <a:r>
              <a:rPr lang="en-US" sz="2400" dirty="0" smtClean="0"/>
              <a:t>Draw on your knowledge as needed.</a:t>
            </a:r>
            <a:endParaRPr lang="en-US" sz="2400" dirty="0"/>
          </a:p>
          <a:p>
            <a:pPr lvl="1"/>
            <a:r>
              <a:rPr lang="en-US" sz="2400" dirty="0" smtClean="0"/>
              <a:t>You’ll be ready for anything.</a:t>
            </a:r>
          </a:p>
          <a:p>
            <a:pPr marL="228600" lvl="1" indent="0">
              <a:buNone/>
            </a:pPr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7924800" cy="9906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rgbClr val="0070C0"/>
                </a:solidFill>
              </a:rPr>
              <a:t>Preparation</a:t>
            </a:r>
            <a:r>
              <a:rPr lang="en-US" sz="3600" dirty="0" smtClean="0"/>
              <a:t> approaches</a:t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1028" name="Picture 4" descr="https://scontent-lax3-1.xx.fbcdn.net/v/t1.0-9/10438370_751122521604569_6459830631391434532_n.jpg?oh=cf648c75ae119799d1f82084efad4095&amp;oe=582ACD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270642"/>
            <a:ext cx="3272010" cy="245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3597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121665"/>
            <a:ext cx="7924800" cy="2743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Understand the </a:t>
            </a:r>
            <a:r>
              <a:rPr lang="en-US" sz="2800" b="1" dirty="0" smtClean="0"/>
              <a:t>topic</a:t>
            </a:r>
            <a:endParaRPr lang="en-US" sz="2800" dirty="0" smtClean="0"/>
          </a:p>
          <a:p>
            <a:pPr lvl="1"/>
            <a:r>
              <a:rPr lang="en-US" sz="2400" dirty="0"/>
              <a:t>Get </a:t>
            </a:r>
            <a:r>
              <a:rPr lang="en-US" sz="2400" dirty="0" smtClean="0"/>
              <a:t>as much information as possible from the people who invited you.  Find out how much time has been allotted.</a:t>
            </a:r>
          </a:p>
          <a:p>
            <a:r>
              <a:rPr lang="en-US" sz="2800" dirty="0" smtClean="0"/>
              <a:t>Understand the </a:t>
            </a:r>
            <a:r>
              <a:rPr lang="en-US" sz="2800" b="1" dirty="0" smtClean="0"/>
              <a:t>audience</a:t>
            </a:r>
          </a:p>
          <a:p>
            <a:pPr lvl="1"/>
            <a:r>
              <a:rPr lang="en-US" sz="2400" dirty="0" smtClean="0"/>
              <a:t>Size, demographics, and expectations all affect what you should say and how you should say it.</a:t>
            </a:r>
          </a:p>
          <a:p>
            <a:r>
              <a:rPr lang="en-US" sz="2800" dirty="0" smtClean="0"/>
              <a:t>Understand the </a:t>
            </a:r>
            <a:r>
              <a:rPr lang="en-US" sz="2800" b="1" dirty="0" smtClean="0"/>
              <a:t>venue</a:t>
            </a:r>
          </a:p>
          <a:p>
            <a:pPr lvl="1"/>
            <a:r>
              <a:rPr lang="en-US" sz="2400" dirty="0" smtClean="0"/>
              <a:t>The size and shape of the room, its acoustics, and it’s lighting can affect how you present.</a:t>
            </a:r>
          </a:p>
          <a:p>
            <a:pPr marL="228600" lvl="1" indent="0">
              <a:buNone/>
            </a:pPr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7924800" cy="9906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rgbClr val="0070C0"/>
                </a:solidFill>
              </a:rPr>
              <a:t>Preparation</a:t>
            </a:r>
            <a:r>
              <a:rPr lang="en-US" sz="3600" dirty="0" smtClean="0"/>
              <a:t>:  the practical stuff</a:t>
            </a:r>
            <a:br>
              <a:rPr lang="en-US" sz="3600" dirty="0" smtClean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632614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371600"/>
            <a:ext cx="7924800" cy="2743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</a:t>
            </a:r>
            <a:r>
              <a:rPr lang="en-US" sz="2800" b="1" dirty="0" smtClean="0"/>
              <a:t>Jason</a:t>
            </a:r>
            <a:r>
              <a:rPr lang="en-US" sz="2800" dirty="0" smtClean="0"/>
              <a:t> </a:t>
            </a:r>
            <a:r>
              <a:rPr lang="en-US" sz="2800" b="1" dirty="0" smtClean="0"/>
              <a:t>Day</a:t>
            </a:r>
            <a:endParaRPr lang="en-US" sz="2800" dirty="0" smtClean="0"/>
          </a:p>
          <a:p>
            <a:pPr lvl="1"/>
            <a:r>
              <a:rPr lang="en-US" sz="2400" dirty="0" smtClean="0"/>
              <a:t>Visualize your presentation.</a:t>
            </a:r>
          </a:p>
          <a:p>
            <a:pPr lvl="1"/>
            <a:r>
              <a:rPr lang="en-US" sz="2400" dirty="0" smtClean="0"/>
              <a:t>You may almost feel as if you’re repeating it.</a:t>
            </a:r>
          </a:p>
          <a:p>
            <a:r>
              <a:rPr lang="en-US" sz="2800" dirty="0" smtClean="0"/>
              <a:t>The </a:t>
            </a:r>
            <a:r>
              <a:rPr lang="en-US" sz="2800" b="1" dirty="0" err="1" smtClean="0"/>
              <a:t>Chesley</a:t>
            </a:r>
            <a:r>
              <a:rPr lang="en-US" sz="2800" dirty="0" smtClean="0"/>
              <a:t> </a:t>
            </a:r>
            <a:r>
              <a:rPr lang="en-US" sz="2800" b="1" dirty="0" err="1" smtClean="0"/>
              <a:t>Sullenberger</a:t>
            </a:r>
            <a:endParaRPr lang="en-US" sz="2800" dirty="0"/>
          </a:p>
          <a:p>
            <a:pPr lvl="1"/>
            <a:r>
              <a:rPr lang="en-US" sz="2400" dirty="0" smtClean="0"/>
              <a:t>Stay in the moment.</a:t>
            </a:r>
          </a:p>
          <a:p>
            <a:pPr lvl="1"/>
            <a:r>
              <a:rPr lang="en-US" sz="2400" dirty="0"/>
              <a:t>P</a:t>
            </a:r>
            <a:r>
              <a:rPr lang="en-US" sz="2400" dirty="0" smtClean="0"/>
              <a:t>rovides focus, improves performance.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7772400" cy="9906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00B050"/>
                </a:solidFill>
              </a:rPr>
              <a:t>Presentation</a:t>
            </a:r>
            <a:r>
              <a:rPr lang="en-US" sz="3600" dirty="0" smtClean="0"/>
              <a:t> approaches</a:t>
            </a:r>
            <a:endParaRPr lang="en-US" sz="3600" dirty="0"/>
          </a:p>
        </p:txBody>
      </p:sp>
      <p:pic>
        <p:nvPicPr>
          <p:cNvPr id="5" name="Picture 2" descr="https://scontent-lax3-1.xx.fbcdn.net/v/t1.0-9/13508898_1154414141275403_6212700249052555364_n.jpg?oh=635f9ae034322a298758ac8e1ef87136&amp;oe=5812792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73476"/>
            <a:ext cx="1702311" cy="226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scontent-lax3-1.xx.fbcdn.net/v/t1.0-9/10985502_939768806073272_4584243696941034318_n.jpg?oh=d37922f2cc3fa34267fbee450f80ef6e&amp;oe=582B3CC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91000"/>
            <a:ext cx="3358513" cy="250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0646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981200"/>
            <a:ext cx="7924800" cy="2743200"/>
          </a:xfrm>
        </p:spPr>
        <p:txBody>
          <a:bodyPr>
            <a:noAutofit/>
          </a:bodyPr>
          <a:lstStyle/>
          <a:p>
            <a:r>
              <a:rPr lang="en-US" sz="2800" dirty="0"/>
              <a:t>Understand your </a:t>
            </a:r>
            <a:r>
              <a:rPr lang="en-US" sz="2800" b="1" dirty="0"/>
              <a:t>knowledge</a:t>
            </a:r>
            <a:r>
              <a:rPr lang="en-US" sz="2800" dirty="0"/>
              <a:t> and </a:t>
            </a:r>
            <a:r>
              <a:rPr lang="en-US" sz="2800" b="1" dirty="0"/>
              <a:t>comfort</a:t>
            </a:r>
            <a:r>
              <a:rPr lang="en-US" sz="2800" dirty="0"/>
              <a:t> </a:t>
            </a:r>
            <a:r>
              <a:rPr lang="en-US" sz="2800" dirty="0" smtClean="0"/>
              <a:t>levels</a:t>
            </a:r>
          </a:p>
          <a:p>
            <a:pPr lvl="1"/>
            <a:r>
              <a:rPr lang="en-US" sz="2400" dirty="0" smtClean="0"/>
              <a:t>Short-term:  play to the former.</a:t>
            </a:r>
          </a:p>
          <a:p>
            <a:pPr lvl="1"/>
            <a:r>
              <a:rPr lang="en-US" sz="2400" dirty="0" smtClean="0"/>
              <a:t>Long-term:  improve the latter.</a:t>
            </a:r>
          </a:p>
          <a:p>
            <a:r>
              <a:rPr lang="en-US" sz="2800" dirty="0" smtClean="0"/>
              <a:t>Understand your </a:t>
            </a:r>
            <a:r>
              <a:rPr lang="en-US" sz="2800" b="1" dirty="0" smtClean="0"/>
              <a:t>strengths</a:t>
            </a:r>
            <a:r>
              <a:rPr lang="en-US" sz="2800" dirty="0" smtClean="0"/>
              <a:t> and </a:t>
            </a:r>
            <a:r>
              <a:rPr lang="en-US" sz="2800" b="1" dirty="0" smtClean="0"/>
              <a:t>weaknesses</a:t>
            </a:r>
            <a:endParaRPr lang="en-US" sz="2800" b="1" dirty="0"/>
          </a:p>
          <a:p>
            <a:pPr lvl="1"/>
            <a:r>
              <a:rPr lang="en-US" sz="2400" dirty="0" smtClean="0"/>
              <a:t>… and work with</a:t>
            </a:r>
            <a:r>
              <a:rPr lang="en-US" sz="2800" b="1" dirty="0" smtClean="0"/>
              <a:t> </a:t>
            </a:r>
            <a:r>
              <a:rPr lang="en-US" sz="2400" dirty="0" smtClean="0"/>
              <a:t>them</a:t>
            </a:r>
            <a:r>
              <a:rPr lang="en-US" sz="2800" dirty="0" smtClean="0"/>
              <a:t>.</a:t>
            </a:r>
            <a:endParaRPr lang="en-US" sz="2400" dirty="0" smtClean="0"/>
          </a:p>
          <a:p>
            <a:r>
              <a:rPr lang="en-US" sz="2800" dirty="0" smtClean="0"/>
              <a:t>Understand your </a:t>
            </a:r>
            <a:r>
              <a:rPr lang="en-US" sz="2800" b="1" dirty="0" smtClean="0"/>
              <a:t>preferences</a:t>
            </a:r>
          </a:p>
          <a:p>
            <a:pPr lvl="1"/>
            <a:r>
              <a:rPr lang="en-US" sz="2400" dirty="0" smtClean="0"/>
              <a:t>Formats (lecture/discussion, high tech/low tech) can facilitate a successful presentation.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400" cy="9906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00B050"/>
                </a:solidFill>
              </a:rPr>
              <a:t>Presentation</a:t>
            </a:r>
            <a:r>
              <a:rPr lang="en-US" sz="3600" dirty="0" smtClean="0"/>
              <a:t>:  the practical stuff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309427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2328</TotalTime>
  <Words>493</Words>
  <Application>Microsoft Office PowerPoint</Application>
  <PresentationFormat>On-screen Show (4:3)</PresentationFormat>
  <Paragraphs>82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Calibri</vt:lpstr>
      <vt:lpstr>Wingdings</vt:lpstr>
      <vt:lpstr>Composite</vt:lpstr>
      <vt:lpstr>Doing Financial Aid Presentations:  A Philosophical and Practical Approach</vt:lpstr>
      <vt:lpstr>How is your comfort level? </vt:lpstr>
      <vt:lpstr>What would help you be more comfortable? </vt:lpstr>
      <vt:lpstr>Some ideas you may find useful </vt:lpstr>
      <vt:lpstr>Some ideas you may find useful </vt:lpstr>
      <vt:lpstr>Preparation approaches </vt:lpstr>
      <vt:lpstr>Preparation:  the practical stuff </vt:lpstr>
      <vt:lpstr>Presentation approaches</vt:lpstr>
      <vt:lpstr>Presentation:  the practical stuff</vt:lpstr>
      <vt:lpstr>A visual heuristic: “cone of knowledge”</vt:lpstr>
      <vt:lpstr>A visual heuristic: “cone of knowledge”</vt:lpstr>
      <vt:lpstr>Example content:  surface</vt:lpstr>
      <vt:lpstr>Example content:  shallow</vt:lpstr>
      <vt:lpstr>Example content:  deep</vt:lpstr>
      <vt:lpstr>Discussion and 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Connecting Students and Parents to the Realities of “Need”, Awarding, and Affordability</dc:title>
  <dc:creator>Johnson, Mike</dc:creator>
  <cp:lastModifiedBy>Daniel Lemus</cp:lastModifiedBy>
  <cp:revision>426</cp:revision>
  <dcterms:created xsi:type="dcterms:W3CDTF">2006-08-16T00:00:00Z</dcterms:created>
  <dcterms:modified xsi:type="dcterms:W3CDTF">2016-10-07T14:17:09Z</dcterms:modified>
</cp:coreProperties>
</file>